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EEA0F514-6D8A-4717-890C-EDFFEA40BCC6}" type="datetimeFigureOut">
              <a:rPr lang="en-CA" smtClean="0"/>
              <a:t>2022-05-24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1324874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EA0F514-6D8A-4717-890C-EDFFEA40BCC6}" type="datetimeFigureOut">
              <a:rPr lang="en-CA" smtClean="0"/>
              <a:t>2022-05-24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403448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EA0F514-6D8A-4717-890C-EDFFEA40BCC6}" type="datetimeFigureOut">
              <a:rPr lang="en-CA" smtClean="0"/>
              <a:t>2022-05-24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59573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1031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EEA0F514-6D8A-4717-890C-EDFFEA40BCC6}" type="datetimeFigureOut">
              <a:rPr lang="en-CA" smtClean="0"/>
              <a:t>2022-05-24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3363323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EA0F514-6D8A-4717-890C-EDFFEA40BCC6}" type="datetimeFigureOut">
              <a:rPr lang="en-CA" smtClean="0"/>
              <a:t>2022-05-24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3274932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EEA0F514-6D8A-4717-890C-EDFFEA40BCC6}" type="datetimeFigureOut">
              <a:rPr lang="en-CA" smtClean="0"/>
              <a:t>2022-05-24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34122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EEA0F514-6D8A-4717-890C-EDFFEA40BCC6}" type="datetimeFigureOut">
              <a:rPr lang="en-CA" smtClean="0"/>
              <a:t>2022-05-24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21825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EEA0F514-6D8A-4717-890C-EDFFEA40BCC6}" type="datetimeFigureOut">
              <a:rPr lang="en-CA" smtClean="0"/>
              <a:t>2022-05-24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862759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A0F514-6D8A-4717-890C-EDFFEA40BCC6}" type="datetimeFigureOut">
              <a:rPr lang="en-CA" smtClean="0"/>
              <a:t>2022-05-24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3114499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0F514-6D8A-4717-890C-EDFFEA40BCC6}" type="datetimeFigureOut">
              <a:rPr lang="en-CA" smtClean="0"/>
              <a:t>2022-05-24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1305312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A0F514-6D8A-4717-890C-EDFFEA40BCC6}" type="datetimeFigureOut">
              <a:rPr lang="en-CA" smtClean="0"/>
              <a:t>2022-05-24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39A5C17-1E3F-4902-B300-0F681801AE66}" type="slidenum">
              <a:rPr lang="en-CA" smtClean="0"/>
              <a:t>‹#›</a:t>
            </a:fld>
            <a:endParaRPr lang="en-CA"/>
          </a:p>
        </p:txBody>
      </p:sp>
    </p:spTree>
    <p:extLst>
      <p:ext uri="{BB962C8B-B14F-4D97-AF65-F5344CB8AC3E}">
        <p14:creationId xmlns:p14="http://schemas.microsoft.com/office/powerpoint/2010/main" val="864052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A0F514-6D8A-4717-890C-EDFFEA40BCC6}" type="datetimeFigureOut">
              <a:rPr lang="en-CA" smtClean="0"/>
              <a:t>2022-05-24</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A5C17-1E3F-4902-B300-0F681801AE66}" type="slidenum">
              <a:rPr lang="en-CA" smtClean="0"/>
              <a:t>‹#›</a:t>
            </a:fld>
            <a:endParaRPr lang="en-CA"/>
          </a:p>
        </p:txBody>
      </p:sp>
    </p:spTree>
    <p:extLst>
      <p:ext uri="{BB962C8B-B14F-4D97-AF65-F5344CB8AC3E}">
        <p14:creationId xmlns:p14="http://schemas.microsoft.com/office/powerpoint/2010/main" val="83074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hyperlink" Target="http://www.who.int/healthcareinfo/statistics/bod_hearingloss.pdf"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www.who.int/healthcareinfo/statistics/bod_hearingloss.pdf" TargetMode="External"/><Relationship Id="rId2" Type="http://schemas.openxmlformats.org/officeDocument/2006/relationships/hyperlink" Target="http://www.health.gov.on.ca/english/providers/program/mas/tech/reviews/pdf/rev_aic_sum_20081002.pdf"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p:cNvSpPr txBox="1">
            <a:spLocks/>
          </p:cNvSpPr>
          <p:nvPr/>
        </p:nvSpPr>
        <p:spPr>
          <a:xfrm>
            <a:off x="2654301" y="1462088"/>
            <a:ext cx="7637463" cy="44815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CA" sz="1200" dirty="0" err="1">
                <a:solidFill>
                  <a:schemeClr val="tx1">
                    <a:lumMod val="50000"/>
                  </a:schemeClr>
                </a:solidFill>
                <a:latin typeface="Helvetica" charset="0"/>
                <a:ea typeface="Helvetica" charset="0"/>
                <a:cs typeface="Helvetica" charset="0"/>
              </a:rPr>
              <a:t>Acar</a:t>
            </a:r>
            <a:r>
              <a:rPr lang="en-CA" sz="1200" dirty="0">
                <a:solidFill>
                  <a:schemeClr val="tx1">
                    <a:lumMod val="50000"/>
                  </a:schemeClr>
                </a:solidFill>
                <a:latin typeface="Helvetica" charset="0"/>
                <a:ea typeface="Helvetica" charset="0"/>
                <a:cs typeface="Helvetica" charset="0"/>
              </a:rPr>
              <a:t>, B et al. (2011)  Effects of hearing aids on cognitive functions and depressive signs in elderly people.  Archives of  Gerontology and Geriatrics. 52(3):250-252</a:t>
            </a:r>
          </a:p>
          <a:p>
            <a:pPr>
              <a:defRPr/>
            </a:pPr>
            <a:r>
              <a:rPr lang="en-CA" sz="1200" dirty="0">
                <a:solidFill>
                  <a:schemeClr val="tx1">
                    <a:lumMod val="50000"/>
                  </a:schemeClr>
                </a:solidFill>
                <a:latin typeface="Helvetica" charset="0"/>
                <a:ea typeface="Helvetica" charset="0"/>
                <a:cs typeface="Helvetica" charset="0"/>
              </a:rPr>
              <a:t>Aging in the Community – Ontario Health Technology Assessment Series 2008;8(1) </a:t>
            </a:r>
          </a:p>
          <a:p>
            <a:pPr>
              <a:defRPr/>
            </a:pPr>
            <a:r>
              <a:rPr lang="en-CA" sz="1200" dirty="0">
                <a:solidFill>
                  <a:schemeClr val="tx1">
                    <a:lumMod val="50000"/>
                  </a:schemeClr>
                </a:solidFill>
                <a:latin typeface="Helvetica" charset="0"/>
                <a:ea typeface="Helvetica" charset="0"/>
                <a:cs typeface="Helvetica" charset="0"/>
              </a:rPr>
              <a:t>Allen, N.H., Burns, A., Newton, V., </a:t>
            </a:r>
            <a:r>
              <a:rPr lang="en-CA" sz="1200" dirty="0" err="1">
                <a:solidFill>
                  <a:schemeClr val="tx1">
                    <a:lumMod val="50000"/>
                  </a:schemeClr>
                </a:solidFill>
                <a:latin typeface="Helvetica" charset="0"/>
                <a:ea typeface="Helvetica" charset="0"/>
                <a:cs typeface="Helvetica" charset="0"/>
              </a:rPr>
              <a:t>Hickson</a:t>
            </a:r>
            <a:r>
              <a:rPr lang="en-CA" sz="1200" dirty="0">
                <a:solidFill>
                  <a:schemeClr val="tx1">
                    <a:lumMod val="50000"/>
                  </a:schemeClr>
                </a:solidFill>
                <a:latin typeface="Helvetica" charset="0"/>
                <a:ea typeface="Helvetica" charset="0"/>
                <a:cs typeface="Helvetica" charset="0"/>
              </a:rPr>
              <a:t>, F., Ramsden, R., Rogers, J. et al., (2003) The effects of improving hearing in dementia. Age Ageing, 32, 189-193. </a:t>
            </a:r>
          </a:p>
          <a:p>
            <a:pPr>
              <a:defRPr/>
            </a:pPr>
            <a:r>
              <a:rPr lang="en-CA" sz="1200" dirty="0" err="1">
                <a:solidFill>
                  <a:schemeClr val="tx1">
                    <a:lumMod val="50000"/>
                  </a:schemeClr>
                </a:solidFill>
                <a:latin typeface="Helvetica" charset="0"/>
                <a:ea typeface="Helvetica" charset="0"/>
                <a:cs typeface="Helvetica" charset="0"/>
              </a:rPr>
              <a:t>Arlinger</a:t>
            </a:r>
            <a:r>
              <a:rPr lang="en-CA" sz="1200" dirty="0">
                <a:solidFill>
                  <a:schemeClr val="tx1">
                    <a:lumMod val="50000"/>
                  </a:schemeClr>
                </a:solidFill>
                <a:latin typeface="Helvetica" charset="0"/>
                <a:ea typeface="Helvetica" charset="0"/>
                <a:cs typeface="Helvetica" charset="0"/>
              </a:rPr>
              <a:t>, S. (2003) Negative consequences of untreated hearing loss: A review. International Journal of Audiology, 42, 2S17-21.</a:t>
            </a:r>
          </a:p>
          <a:p>
            <a:pPr>
              <a:defRPr/>
            </a:pPr>
            <a:r>
              <a:rPr lang="en-US" sz="1200" dirty="0">
                <a:solidFill>
                  <a:schemeClr val="tx1">
                    <a:lumMod val="50000"/>
                  </a:schemeClr>
                </a:solidFill>
                <a:latin typeface="Helvetica" charset="0"/>
                <a:ea typeface="Helvetica" charset="0"/>
                <a:cs typeface="Helvetica" charset="0"/>
              </a:rPr>
              <a:t>Bainbridge, et al. (2008). Diabetes and hearing impairment in the United States (NHANES). Annals Intern Med. 149(1): 1-10.</a:t>
            </a:r>
          </a:p>
          <a:p>
            <a:pPr>
              <a:defRPr/>
            </a:pPr>
            <a:r>
              <a:rPr lang="en-US" sz="1200" dirty="0" err="1">
                <a:solidFill>
                  <a:schemeClr val="tx1">
                    <a:lumMod val="50000"/>
                  </a:schemeClr>
                </a:solidFill>
                <a:latin typeface="Helvetica" charset="0"/>
                <a:ea typeface="Helvetica" charset="0"/>
                <a:cs typeface="Helvetica" charset="0"/>
              </a:rPr>
              <a:t>Boi</a:t>
            </a:r>
            <a:r>
              <a:rPr lang="en-US" sz="1200" dirty="0">
                <a:solidFill>
                  <a:schemeClr val="tx1">
                    <a:lumMod val="50000"/>
                  </a:schemeClr>
                </a:solidFill>
                <a:latin typeface="Helvetica" charset="0"/>
                <a:ea typeface="Helvetica" charset="0"/>
                <a:cs typeface="Helvetica" charset="0"/>
              </a:rPr>
              <a:t> R, </a:t>
            </a:r>
            <a:r>
              <a:rPr lang="en-US" sz="1200" dirty="0" err="1">
                <a:solidFill>
                  <a:schemeClr val="tx1">
                    <a:lumMod val="50000"/>
                  </a:schemeClr>
                </a:solidFill>
                <a:latin typeface="Helvetica" charset="0"/>
                <a:ea typeface="Helvetica" charset="0"/>
                <a:cs typeface="Helvetica" charset="0"/>
              </a:rPr>
              <a:t>Racca</a:t>
            </a:r>
            <a:r>
              <a:rPr lang="en-US" sz="1200" dirty="0">
                <a:solidFill>
                  <a:schemeClr val="tx1">
                    <a:lumMod val="50000"/>
                  </a:schemeClr>
                </a:solidFill>
                <a:latin typeface="Helvetica" charset="0"/>
                <a:ea typeface="Helvetica" charset="0"/>
                <a:cs typeface="Helvetica" charset="0"/>
              </a:rPr>
              <a:t> L, </a:t>
            </a:r>
            <a:r>
              <a:rPr lang="en-US" sz="1200" dirty="0" err="1">
                <a:solidFill>
                  <a:schemeClr val="tx1">
                    <a:lumMod val="50000"/>
                  </a:schemeClr>
                </a:solidFill>
                <a:latin typeface="Helvetica" charset="0"/>
                <a:ea typeface="Helvetica" charset="0"/>
                <a:cs typeface="Helvetica" charset="0"/>
              </a:rPr>
              <a:t>Cavallero</a:t>
            </a:r>
            <a:r>
              <a:rPr lang="en-US" sz="1200" dirty="0">
                <a:solidFill>
                  <a:schemeClr val="tx1">
                    <a:lumMod val="50000"/>
                  </a:schemeClr>
                </a:solidFill>
                <a:latin typeface="Helvetica" charset="0"/>
                <a:ea typeface="Helvetica" charset="0"/>
                <a:cs typeface="Helvetica" charset="0"/>
              </a:rPr>
              <a:t> A, </a:t>
            </a:r>
            <a:r>
              <a:rPr lang="en-US" sz="1200" dirty="0" err="1">
                <a:solidFill>
                  <a:schemeClr val="tx1">
                    <a:lumMod val="50000"/>
                  </a:schemeClr>
                </a:solidFill>
                <a:latin typeface="Helvetica" charset="0"/>
                <a:ea typeface="Helvetica" charset="0"/>
                <a:cs typeface="Helvetica" charset="0"/>
              </a:rPr>
              <a:t>Carpaneto</a:t>
            </a:r>
            <a:r>
              <a:rPr lang="en-US" sz="1200" dirty="0">
                <a:solidFill>
                  <a:schemeClr val="tx1">
                    <a:lumMod val="50000"/>
                  </a:schemeClr>
                </a:solidFill>
                <a:latin typeface="Helvetica" charset="0"/>
                <a:ea typeface="Helvetica" charset="0"/>
                <a:cs typeface="Helvetica" charset="0"/>
              </a:rPr>
              <a:t> V, </a:t>
            </a:r>
            <a:r>
              <a:rPr lang="en-US" sz="1200" dirty="0" err="1">
                <a:solidFill>
                  <a:schemeClr val="tx1">
                    <a:lumMod val="50000"/>
                  </a:schemeClr>
                </a:solidFill>
                <a:latin typeface="Helvetica" charset="0"/>
                <a:ea typeface="Helvetica" charset="0"/>
                <a:cs typeface="Helvetica" charset="0"/>
              </a:rPr>
              <a:t>Racca</a:t>
            </a:r>
            <a:r>
              <a:rPr lang="en-US" sz="1200" dirty="0">
                <a:solidFill>
                  <a:schemeClr val="tx1">
                    <a:lumMod val="50000"/>
                  </a:schemeClr>
                </a:solidFill>
                <a:latin typeface="Helvetica" charset="0"/>
                <a:ea typeface="Helvetica" charset="0"/>
                <a:cs typeface="Helvetica" charset="0"/>
              </a:rPr>
              <a:t> M, </a:t>
            </a:r>
            <a:r>
              <a:rPr lang="en-US" sz="1200" dirty="0" err="1">
                <a:solidFill>
                  <a:schemeClr val="tx1">
                    <a:lumMod val="50000"/>
                  </a:schemeClr>
                </a:solidFill>
                <a:latin typeface="Helvetica" charset="0"/>
                <a:ea typeface="Helvetica" charset="0"/>
                <a:cs typeface="Helvetica" charset="0"/>
              </a:rPr>
              <a:t>Dall'Acqua</a:t>
            </a:r>
            <a:r>
              <a:rPr lang="en-US" sz="1200" dirty="0">
                <a:solidFill>
                  <a:schemeClr val="tx1">
                    <a:lumMod val="50000"/>
                  </a:schemeClr>
                </a:solidFill>
                <a:latin typeface="Helvetica" charset="0"/>
                <a:ea typeface="Helvetica" charset="0"/>
                <a:cs typeface="Helvetica" charset="0"/>
              </a:rPr>
              <a:t> F, </a:t>
            </a:r>
            <a:r>
              <a:rPr lang="en-US" sz="1200" dirty="0" err="1">
                <a:solidFill>
                  <a:schemeClr val="tx1">
                    <a:lumMod val="50000"/>
                  </a:schemeClr>
                </a:solidFill>
                <a:latin typeface="Helvetica" charset="0"/>
                <a:ea typeface="Helvetica" charset="0"/>
                <a:cs typeface="Helvetica" charset="0"/>
              </a:rPr>
              <a:t>Ricchetti</a:t>
            </a:r>
            <a:r>
              <a:rPr lang="en-US" sz="1200" dirty="0">
                <a:solidFill>
                  <a:schemeClr val="tx1">
                    <a:lumMod val="50000"/>
                  </a:schemeClr>
                </a:solidFill>
                <a:latin typeface="Helvetica" charset="0"/>
                <a:ea typeface="Helvetica" charset="0"/>
                <a:cs typeface="Helvetica" charset="0"/>
              </a:rPr>
              <a:t> M, Santelli A, and </a:t>
            </a:r>
            <a:r>
              <a:rPr lang="en-US" sz="1200" dirty="0" err="1">
                <a:solidFill>
                  <a:schemeClr val="tx1">
                    <a:lumMod val="50000"/>
                  </a:schemeClr>
                </a:solidFill>
                <a:latin typeface="Helvetica" charset="0"/>
                <a:ea typeface="Helvetica" charset="0"/>
                <a:cs typeface="Helvetica" charset="0"/>
              </a:rPr>
              <a:t>Odetti</a:t>
            </a:r>
            <a:r>
              <a:rPr lang="en-US" sz="1200" dirty="0">
                <a:solidFill>
                  <a:schemeClr val="tx1">
                    <a:lumMod val="50000"/>
                  </a:schemeClr>
                </a:solidFill>
                <a:latin typeface="Helvetica" charset="0"/>
                <a:ea typeface="Helvetica" charset="0"/>
                <a:cs typeface="Helvetica" charset="0"/>
              </a:rPr>
              <a:t> P. (2012).  Hearing loss and depressive symptoms in elderly patients.   </a:t>
            </a:r>
            <a:r>
              <a:rPr lang="en-US" sz="1200" dirty="0" err="1">
                <a:solidFill>
                  <a:schemeClr val="tx1">
                    <a:lumMod val="50000"/>
                  </a:schemeClr>
                </a:solidFill>
                <a:latin typeface="Helvetica" charset="0"/>
                <a:ea typeface="Helvetica" charset="0"/>
                <a:cs typeface="Helvetica" charset="0"/>
              </a:rPr>
              <a:t>Geriatr</a:t>
            </a:r>
            <a:r>
              <a:rPr lang="en-US" sz="1200" dirty="0">
                <a:solidFill>
                  <a:schemeClr val="tx1">
                    <a:lumMod val="50000"/>
                  </a:schemeClr>
                </a:solidFill>
                <a:latin typeface="Helvetica" charset="0"/>
                <a:ea typeface="Helvetica" charset="0"/>
                <a:cs typeface="Helvetica" charset="0"/>
              </a:rPr>
              <a:t> </a:t>
            </a:r>
            <a:r>
              <a:rPr lang="en-US" sz="1200" dirty="0" err="1">
                <a:solidFill>
                  <a:schemeClr val="tx1">
                    <a:lumMod val="50000"/>
                  </a:schemeClr>
                </a:solidFill>
                <a:latin typeface="Helvetica" charset="0"/>
                <a:ea typeface="Helvetica" charset="0"/>
                <a:cs typeface="Helvetica" charset="0"/>
              </a:rPr>
              <a:t>Gerontol</a:t>
            </a:r>
            <a:r>
              <a:rPr lang="en-US" sz="1200" dirty="0">
                <a:solidFill>
                  <a:schemeClr val="tx1">
                    <a:lumMod val="50000"/>
                  </a:schemeClr>
                </a:solidFill>
                <a:latin typeface="Helvetica" charset="0"/>
                <a:ea typeface="Helvetica" charset="0"/>
                <a:cs typeface="Helvetica" charset="0"/>
              </a:rPr>
              <a:t> Int.  12(3):440-5.</a:t>
            </a:r>
            <a:endParaRPr lang="en-CA" sz="1200" dirty="0">
              <a:solidFill>
                <a:schemeClr val="tx1">
                  <a:lumMod val="50000"/>
                </a:schemeClr>
              </a:solidFill>
              <a:latin typeface="Helvetica" charset="0"/>
              <a:ea typeface="Helvetica" charset="0"/>
              <a:cs typeface="Helvetica" charset="0"/>
            </a:endParaRPr>
          </a:p>
          <a:p>
            <a:pPr>
              <a:defRPr/>
            </a:pPr>
            <a:r>
              <a:rPr lang="en-CA" sz="1200" dirty="0" err="1">
                <a:solidFill>
                  <a:schemeClr val="tx1">
                    <a:lumMod val="50000"/>
                  </a:schemeClr>
                </a:solidFill>
                <a:latin typeface="Helvetica" charset="0"/>
                <a:ea typeface="Helvetica" charset="0"/>
                <a:cs typeface="Helvetica" charset="0"/>
              </a:rPr>
              <a:t>Boothroyd</a:t>
            </a:r>
            <a:r>
              <a:rPr lang="en-CA" sz="1200" dirty="0">
                <a:solidFill>
                  <a:schemeClr val="tx1">
                    <a:lumMod val="50000"/>
                  </a:schemeClr>
                </a:solidFill>
                <a:latin typeface="Helvetica" charset="0"/>
                <a:ea typeface="Helvetica" charset="0"/>
                <a:cs typeface="Helvetica" charset="0"/>
              </a:rPr>
              <a:t> A. (2007) Adult aural rehabilitation: what is it and does it work? Trends </a:t>
            </a:r>
            <a:r>
              <a:rPr lang="en-CA" sz="1200" dirty="0" err="1">
                <a:solidFill>
                  <a:schemeClr val="tx1">
                    <a:lumMod val="50000"/>
                  </a:schemeClr>
                </a:solidFill>
                <a:latin typeface="Helvetica" charset="0"/>
                <a:ea typeface="Helvetica" charset="0"/>
                <a:cs typeface="Helvetica" charset="0"/>
              </a:rPr>
              <a:t>Amplif</a:t>
            </a:r>
            <a:r>
              <a:rPr lang="en-CA" sz="1200" dirty="0">
                <a:solidFill>
                  <a:schemeClr val="tx1">
                    <a:lumMod val="50000"/>
                  </a:schemeClr>
                </a:solidFill>
                <a:latin typeface="Helvetica" charset="0"/>
                <a:ea typeface="Helvetica" charset="0"/>
                <a:cs typeface="Helvetica" charset="0"/>
              </a:rPr>
              <a:t>; 11(2): 63-71</a:t>
            </a:r>
          </a:p>
          <a:p>
            <a:pPr>
              <a:defRPr/>
            </a:pPr>
            <a:r>
              <a:rPr lang="en-CA" sz="1200" dirty="0">
                <a:solidFill>
                  <a:schemeClr val="tx1">
                    <a:lumMod val="50000"/>
                  </a:schemeClr>
                </a:solidFill>
                <a:latin typeface="Helvetica" charset="0"/>
                <a:ea typeface="Helvetica" charset="0"/>
                <a:cs typeface="Helvetica" charset="0"/>
              </a:rPr>
              <a:t>Castiglione A, </a:t>
            </a:r>
            <a:r>
              <a:rPr lang="en-CA" sz="1200" dirty="0" err="1">
                <a:solidFill>
                  <a:schemeClr val="tx1">
                    <a:lumMod val="50000"/>
                  </a:schemeClr>
                </a:solidFill>
                <a:latin typeface="Helvetica" charset="0"/>
                <a:ea typeface="Helvetica" charset="0"/>
                <a:cs typeface="Helvetica" charset="0"/>
              </a:rPr>
              <a:t>Benatti</a:t>
            </a:r>
            <a:r>
              <a:rPr lang="en-CA" sz="1200" dirty="0">
                <a:solidFill>
                  <a:schemeClr val="tx1">
                    <a:lumMod val="50000"/>
                  </a:schemeClr>
                </a:solidFill>
                <a:latin typeface="Helvetica" charset="0"/>
                <a:ea typeface="Helvetica" charset="0"/>
                <a:cs typeface="Helvetica" charset="0"/>
              </a:rPr>
              <a:t> A, </a:t>
            </a:r>
            <a:r>
              <a:rPr lang="en-CA" sz="1200" dirty="0" err="1">
                <a:solidFill>
                  <a:schemeClr val="tx1">
                    <a:lumMod val="50000"/>
                  </a:schemeClr>
                </a:solidFill>
                <a:latin typeface="Helvetica" charset="0"/>
                <a:ea typeface="Helvetica" charset="0"/>
                <a:cs typeface="Helvetica" charset="0"/>
              </a:rPr>
              <a:t>Velardita</a:t>
            </a:r>
            <a:r>
              <a:rPr lang="en-CA" sz="1200" dirty="0">
                <a:solidFill>
                  <a:schemeClr val="tx1">
                    <a:lumMod val="50000"/>
                  </a:schemeClr>
                </a:solidFill>
                <a:latin typeface="Helvetica" charset="0"/>
                <a:ea typeface="Helvetica" charset="0"/>
                <a:cs typeface="Helvetica" charset="0"/>
              </a:rPr>
              <a:t> C, </a:t>
            </a:r>
            <a:r>
              <a:rPr lang="en-CA" sz="1200" dirty="0" err="1">
                <a:solidFill>
                  <a:schemeClr val="tx1">
                    <a:lumMod val="50000"/>
                  </a:schemeClr>
                </a:solidFill>
                <a:latin typeface="Helvetica" charset="0"/>
                <a:ea typeface="Helvetica" charset="0"/>
                <a:cs typeface="Helvetica" charset="0"/>
              </a:rPr>
              <a:t>Favaro</a:t>
            </a:r>
            <a:r>
              <a:rPr lang="en-CA" sz="1200" dirty="0">
                <a:solidFill>
                  <a:schemeClr val="tx1">
                    <a:lumMod val="50000"/>
                  </a:schemeClr>
                </a:solidFill>
                <a:latin typeface="Helvetica" charset="0"/>
                <a:ea typeface="Helvetica" charset="0"/>
                <a:cs typeface="Helvetica" charset="0"/>
              </a:rPr>
              <a:t> D, </a:t>
            </a:r>
            <a:r>
              <a:rPr lang="en-CA" sz="1200" dirty="0" err="1">
                <a:solidFill>
                  <a:schemeClr val="tx1">
                    <a:lumMod val="50000"/>
                  </a:schemeClr>
                </a:solidFill>
                <a:latin typeface="Helvetica" charset="0"/>
                <a:ea typeface="Helvetica" charset="0"/>
                <a:cs typeface="Helvetica" charset="0"/>
              </a:rPr>
              <a:t>Padoan</a:t>
            </a:r>
            <a:r>
              <a:rPr lang="en-CA" sz="1200" dirty="0">
                <a:solidFill>
                  <a:schemeClr val="tx1">
                    <a:lumMod val="50000"/>
                  </a:schemeClr>
                </a:solidFill>
                <a:latin typeface="Helvetica" charset="0"/>
                <a:ea typeface="Helvetica" charset="0"/>
                <a:cs typeface="Helvetica" charset="0"/>
              </a:rPr>
              <a:t> E, </a:t>
            </a:r>
            <a:r>
              <a:rPr lang="en-CA" sz="1200" dirty="0" err="1">
                <a:solidFill>
                  <a:schemeClr val="tx1">
                    <a:lumMod val="50000"/>
                  </a:schemeClr>
                </a:solidFill>
                <a:latin typeface="Helvetica" charset="0"/>
                <a:ea typeface="Helvetica" charset="0"/>
                <a:cs typeface="Helvetica" charset="0"/>
              </a:rPr>
              <a:t>Severi</a:t>
            </a:r>
            <a:r>
              <a:rPr lang="en-CA" sz="1200" dirty="0">
                <a:solidFill>
                  <a:schemeClr val="tx1">
                    <a:lumMod val="50000"/>
                  </a:schemeClr>
                </a:solidFill>
                <a:latin typeface="Helvetica" charset="0"/>
                <a:ea typeface="Helvetica" charset="0"/>
                <a:cs typeface="Helvetica" charset="0"/>
              </a:rPr>
              <a:t> D, </a:t>
            </a:r>
            <a:r>
              <a:rPr lang="en-CA" sz="1200" dirty="0" err="1">
                <a:solidFill>
                  <a:schemeClr val="tx1">
                    <a:lumMod val="50000"/>
                  </a:schemeClr>
                </a:solidFill>
                <a:latin typeface="Helvetica" charset="0"/>
                <a:ea typeface="Helvetica" charset="0"/>
                <a:cs typeface="Helvetica" charset="0"/>
              </a:rPr>
              <a:t>Pagliaro</a:t>
            </a:r>
            <a:r>
              <a:rPr lang="en-CA" sz="1200" dirty="0">
                <a:solidFill>
                  <a:schemeClr val="tx1">
                    <a:lumMod val="50000"/>
                  </a:schemeClr>
                </a:solidFill>
                <a:latin typeface="Helvetica" charset="0"/>
                <a:ea typeface="Helvetica" charset="0"/>
                <a:cs typeface="Helvetica" charset="0"/>
              </a:rPr>
              <a:t> M, </a:t>
            </a:r>
            <a:r>
              <a:rPr lang="en-CA" sz="1200" dirty="0" err="1">
                <a:solidFill>
                  <a:schemeClr val="tx1">
                    <a:lumMod val="50000"/>
                  </a:schemeClr>
                </a:solidFill>
                <a:latin typeface="Helvetica" charset="0"/>
                <a:ea typeface="Helvetica" charset="0"/>
                <a:cs typeface="Helvetica" charset="0"/>
              </a:rPr>
              <a:t>Bovo</a:t>
            </a:r>
            <a:r>
              <a:rPr lang="en-CA" sz="1200" dirty="0">
                <a:solidFill>
                  <a:schemeClr val="tx1">
                    <a:lumMod val="50000"/>
                  </a:schemeClr>
                </a:solidFill>
                <a:latin typeface="Helvetica" charset="0"/>
                <a:ea typeface="Helvetica" charset="0"/>
                <a:cs typeface="Helvetica" charset="0"/>
              </a:rPr>
              <a:t> R, </a:t>
            </a:r>
            <a:r>
              <a:rPr lang="en-CA" sz="1200" dirty="0" err="1">
                <a:solidFill>
                  <a:schemeClr val="tx1">
                    <a:lumMod val="50000"/>
                  </a:schemeClr>
                </a:solidFill>
                <a:latin typeface="Helvetica" charset="0"/>
                <a:ea typeface="Helvetica" charset="0"/>
                <a:cs typeface="Helvetica" charset="0"/>
              </a:rPr>
              <a:t>Vallesi</a:t>
            </a:r>
            <a:r>
              <a:rPr lang="en-CA" sz="1200" dirty="0">
                <a:solidFill>
                  <a:schemeClr val="tx1">
                    <a:lumMod val="50000"/>
                  </a:schemeClr>
                </a:solidFill>
                <a:latin typeface="Helvetica" charset="0"/>
                <a:ea typeface="Helvetica" charset="0"/>
                <a:cs typeface="Helvetica" charset="0"/>
              </a:rPr>
              <a:t> A, </a:t>
            </a:r>
            <a:r>
              <a:rPr lang="en-CA" sz="1200" dirty="0" err="1">
                <a:solidFill>
                  <a:schemeClr val="tx1">
                    <a:lumMod val="50000"/>
                  </a:schemeClr>
                </a:solidFill>
                <a:latin typeface="Helvetica" charset="0"/>
                <a:ea typeface="Helvetica" charset="0"/>
                <a:cs typeface="Helvetica" charset="0"/>
              </a:rPr>
              <a:t>Gabelli</a:t>
            </a:r>
            <a:r>
              <a:rPr lang="en-CA" sz="1200" dirty="0">
                <a:solidFill>
                  <a:schemeClr val="tx1">
                    <a:lumMod val="50000"/>
                  </a:schemeClr>
                </a:solidFill>
                <a:latin typeface="Helvetica" charset="0"/>
                <a:ea typeface="Helvetica" charset="0"/>
                <a:cs typeface="Helvetica" charset="0"/>
              </a:rPr>
              <a:t> C, Martini A (2016).  Aging, Cognitive Decline and Hearing Loss: Effects of Auditory Rehabilitation and Training with Hearing Aids and Cochlear Implants on Cognitive Function and Depression among Older Adults.  </a:t>
            </a:r>
            <a:r>
              <a:rPr lang="en-CA" sz="1200" dirty="0" err="1">
                <a:solidFill>
                  <a:schemeClr val="tx1">
                    <a:lumMod val="50000"/>
                  </a:schemeClr>
                </a:solidFill>
                <a:latin typeface="Helvetica" charset="0"/>
                <a:ea typeface="Helvetica" charset="0"/>
                <a:cs typeface="Helvetica" charset="0"/>
              </a:rPr>
              <a:t>Audiol</a:t>
            </a:r>
            <a:r>
              <a:rPr lang="en-CA" sz="1200" dirty="0">
                <a:solidFill>
                  <a:schemeClr val="tx1">
                    <a:lumMod val="50000"/>
                  </a:schemeClr>
                </a:solidFill>
                <a:latin typeface="Helvetica" charset="0"/>
                <a:ea typeface="Helvetica" charset="0"/>
                <a:cs typeface="Helvetica" charset="0"/>
              </a:rPr>
              <a:t> </a:t>
            </a:r>
            <a:r>
              <a:rPr lang="en-CA" sz="1200" dirty="0" err="1">
                <a:solidFill>
                  <a:schemeClr val="tx1">
                    <a:lumMod val="50000"/>
                  </a:schemeClr>
                </a:solidFill>
                <a:latin typeface="Helvetica" charset="0"/>
                <a:ea typeface="Helvetica" charset="0"/>
                <a:cs typeface="Helvetica" charset="0"/>
              </a:rPr>
              <a:t>Neurootol</a:t>
            </a:r>
            <a:r>
              <a:rPr lang="en-CA" sz="1200" dirty="0">
                <a:solidFill>
                  <a:schemeClr val="tx1">
                    <a:lumMod val="50000"/>
                  </a:schemeClr>
                </a:solidFill>
                <a:latin typeface="Helvetica" charset="0"/>
                <a:ea typeface="Helvetica" charset="0"/>
                <a:cs typeface="Helvetica" charset="0"/>
              </a:rPr>
              <a:t>. 2016;21 </a:t>
            </a:r>
            <a:r>
              <a:rPr lang="en-CA" sz="1200" dirty="0" err="1">
                <a:solidFill>
                  <a:schemeClr val="tx1">
                    <a:lumMod val="50000"/>
                  </a:schemeClr>
                </a:solidFill>
                <a:latin typeface="Helvetica" charset="0"/>
                <a:ea typeface="Helvetica" charset="0"/>
                <a:cs typeface="Helvetica" charset="0"/>
              </a:rPr>
              <a:t>Suppl</a:t>
            </a:r>
            <a:r>
              <a:rPr lang="en-CA" sz="1200" dirty="0">
                <a:solidFill>
                  <a:schemeClr val="tx1">
                    <a:lumMod val="50000"/>
                  </a:schemeClr>
                </a:solidFill>
                <a:latin typeface="Helvetica" charset="0"/>
                <a:ea typeface="Helvetica" charset="0"/>
                <a:cs typeface="Helvetica" charset="0"/>
              </a:rPr>
              <a:t> 1:21-28.</a:t>
            </a:r>
          </a:p>
          <a:p>
            <a:pPr>
              <a:defRPr/>
            </a:pPr>
            <a:r>
              <a:rPr lang="en-CA" sz="1200" dirty="0">
                <a:solidFill>
                  <a:schemeClr val="tx1">
                    <a:lumMod val="50000"/>
                  </a:schemeClr>
                </a:solidFill>
                <a:latin typeface="Helvetica" charset="0"/>
                <a:ea typeface="Helvetica" charset="0"/>
                <a:cs typeface="Helvetica" charset="0"/>
              </a:rPr>
              <a:t>Chia EM, Wang JJ, </a:t>
            </a:r>
            <a:r>
              <a:rPr lang="en-CA" sz="1200" dirty="0" err="1">
                <a:solidFill>
                  <a:schemeClr val="tx1">
                    <a:lumMod val="50000"/>
                  </a:schemeClr>
                </a:solidFill>
                <a:latin typeface="Helvetica" charset="0"/>
                <a:ea typeface="Helvetica" charset="0"/>
                <a:cs typeface="Helvetica" charset="0"/>
              </a:rPr>
              <a:t>Rochtchina</a:t>
            </a:r>
            <a:r>
              <a:rPr lang="en-CA" sz="1200" dirty="0">
                <a:solidFill>
                  <a:schemeClr val="tx1">
                    <a:lumMod val="50000"/>
                  </a:schemeClr>
                </a:solidFill>
                <a:latin typeface="Helvetica" charset="0"/>
                <a:ea typeface="Helvetica" charset="0"/>
                <a:cs typeface="Helvetica" charset="0"/>
              </a:rPr>
              <a:t> E, Cumming RR, Newall P, Mitchell P.  (2007) Hearing impairment and health related quality of life:  the Blue Mountains Hearing Study.  Ear Hear  28(2) 187-95; </a:t>
            </a:r>
          </a:p>
          <a:p>
            <a:pPr>
              <a:defRPr/>
            </a:pPr>
            <a:endParaRPr lang="en-CA" sz="1200" dirty="0">
              <a:solidFill>
                <a:schemeClr val="tx1">
                  <a:lumMod val="50000"/>
                </a:schemeClr>
              </a:solidFill>
              <a:latin typeface="Helvetica" charset="0"/>
              <a:ea typeface="Helvetica" charset="0"/>
              <a:cs typeface="Helvetica" charset="0"/>
            </a:endParaRPr>
          </a:p>
        </p:txBody>
      </p:sp>
      <p:sp>
        <p:nvSpPr>
          <p:cNvPr id="91138" name="TextBox 4"/>
          <p:cNvSpPr txBox="1">
            <a:spLocks noChangeArrowheads="1"/>
          </p:cNvSpPr>
          <p:nvPr/>
        </p:nvSpPr>
        <p:spPr bwMode="auto">
          <a:xfrm>
            <a:off x="2654301" y="342901"/>
            <a:ext cx="4473575" cy="523875"/>
          </a:xfrm>
          <a:prstGeom prst="rect">
            <a:avLst/>
          </a:prstGeom>
          <a:noFill/>
          <a:ln w="9525">
            <a:noFill/>
            <a:miter lim="800000"/>
            <a:headEnd/>
            <a:tailEnd/>
          </a:ln>
        </p:spPr>
        <p:txBody>
          <a:bodyPr>
            <a:spAutoFit/>
          </a:bodyPr>
          <a:lstStyle/>
          <a:p>
            <a:r>
              <a:rPr lang="en-US" sz="2800" b="1">
                <a:solidFill>
                  <a:srgbClr val="AF292E"/>
                </a:solidFill>
                <a:latin typeface="Helvetica" pitchFamily="34" charset="0"/>
                <a:cs typeface="Helvetica" pitchFamily="34" charset="0"/>
              </a:rPr>
              <a:t>REFERENCES</a:t>
            </a:r>
          </a:p>
        </p:txBody>
      </p:sp>
    </p:spTree>
    <p:extLst>
      <p:ext uri="{BB962C8B-B14F-4D97-AF65-F5344CB8AC3E}">
        <p14:creationId xmlns:p14="http://schemas.microsoft.com/office/powerpoint/2010/main" val="3644950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txBox="1">
            <a:spLocks/>
          </p:cNvSpPr>
          <p:nvPr/>
        </p:nvSpPr>
        <p:spPr>
          <a:xfrm>
            <a:off x="2654301" y="1477964"/>
            <a:ext cx="7637463" cy="41354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defRPr/>
            </a:pPr>
            <a:r>
              <a:rPr lang="en-US" sz="1200" dirty="0">
                <a:solidFill>
                  <a:schemeClr val="tx1">
                    <a:lumMod val="50000"/>
                  </a:schemeClr>
                </a:solidFill>
                <a:latin typeface="Helvetica" charset="0"/>
                <a:ea typeface="Helvetica" charset="0"/>
                <a:cs typeface="Helvetica" charset="0"/>
              </a:rPr>
              <a:t>Chisolm, Theresa </a:t>
            </a:r>
            <a:r>
              <a:rPr lang="en-US" sz="1200" dirty="0" err="1">
                <a:solidFill>
                  <a:schemeClr val="tx1">
                    <a:lumMod val="50000"/>
                  </a:schemeClr>
                </a:solidFill>
                <a:latin typeface="Helvetica" charset="0"/>
                <a:ea typeface="Helvetica" charset="0"/>
                <a:cs typeface="Helvetica" charset="0"/>
              </a:rPr>
              <a:t>Hnath</a:t>
            </a:r>
            <a:r>
              <a:rPr lang="en-US" sz="1200" dirty="0">
                <a:solidFill>
                  <a:schemeClr val="tx1">
                    <a:lumMod val="50000"/>
                  </a:schemeClr>
                </a:solidFill>
                <a:latin typeface="Helvetica" charset="0"/>
                <a:ea typeface="Helvetica" charset="0"/>
                <a:cs typeface="Helvetica" charset="0"/>
              </a:rPr>
              <a:t>; Johnson, Carole E.; </a:t>
            </a:r>
            <a:r>
              <a:rPr lang="en-US" sz="1200" dirty="0" err="1">
                <a:solidFill>
                  <a:schemeClr val="tx1">
                    <a:lumMod val="50000"/>
                  </a:schemeClr>
                </a:solidFill>
                <a:latin typeface="Helvetica" charset="0"/>
                <a:ea typeface="Helvetica" charset="0"/>
                <a:cs typeface="Helvetica" charset="0"/>
              </a:rPr>
              <a:t>Danhauer</a:t>
            </a:r>
            <a:r>
              <a:rPr lang="en-US" sz="1200" dirty="0">
                <a:solidFill>
                  <a:schemeClr val="tx1">
                    <a:lumMod val="50000"/>
                  </a:schemeClr>
                </a:solidFill>
                <a:latin typeface="Helvetica" charset="0"/>
                <a:ea typeface="Helvetica" charset="0"/>
                <a:cs typeface="Helvetica" charset="0"/>
              </a:rPr>
              <a:t>, Jeffrey L.; </a:t>
            </a:r>
            <a:r>
              <a:rPr lang="en-US" sz="1200" dirty="0" err="1">
                <a:solidFill>
                  <a:schemeClr val="tx1">
                    <a:lumMod val="50000"/>
                  </a:schemeClr>
                </a:solidFill>
                <a:latin typeface="Helvetica" charset="0"/>
                <a:ea typeface="Helvetica" charset="0"/>
                <a:cs typeface="Helvetica" charset="0"/>
              </a:rPr>
              <a:t>Portz</a:t>
            </a:r>
            <a:r>
              <a:rPr lang="en-US" sz="1200" dirty="0">
                <a:solidFill>
                  <a:schemeClr val="tx1">
                    <a:lumMod val="50000"/>
                  </a:schemeClr>
                </a:solidFill>
                <a:latin typeface="Helvetica" charset="0"/>
                <a:ea typeface="Helvetica" charset="0"/>
                <a:cs typeface="Helvetica" charset="0"/>
              </a:rPr>
              <a:t>, </a:t>
            </a:r>
            <a:r>
              <a:rPr lang="en-US" sz="1200" dirty="0" err="1">
                <a:solidFill>
                  <a:schemeClr val="tx1">
                    <a:lumMod val="50000"/>
                  </a:schemeClr>
                </a:solidFill>
                <a:latin typeface="Helvetica" charset="0"/>
                <a:ea typeface="Helvetica" charset="0"/>
                <a:cs typeface="Helvetica" charset="0"/>
              </a:rPr>
              <a:t>Laural</a:t>
            </a:r>
            <a:r>
              <a:rPr lang="en-US" sz="1200" dirty="0">
                <a:solidFill>
                  <a:schemeClr val="tx1">
                    <a:lumMod val="50000"/>
                  </a:schemeClr>
                </a:solidFill>
                <a:latin typeface="Helvetica" charset="0"/>
                <a:ea typeface="Helvetica" charset="0"/>
                <a:cs typeface="Helvetica" charset="0"/>
              </a:rPr>
              <a:t> J. P.; Abrams, Harvey B.; Lesner, Sharon; McCarthy, Patricia A.; Newman, Craig W. (2007) ort of the American Academy of Audiology Task Force on the health-related quality of life benefits of amplification in adults. Journal of the American Academy of Audiology, Vol 18(2), Feb, pp. 151-183. Publisher: American Academy of Audiology.</a:t>
            </a:r>
          </a:p>
          <a:p>
            <a:pPr>
              <a:lnSpc>
                <a:spcPct val="100000"/>
              </a:lnSpc>
              <a:spcAft>
                <a:spcPts val="800"/>
              </a:spcAft>
              <a:defRPr/>
            </a:pPr>
            <a:r>
              <a:rPr lang="en-US" sz="1200" dirty="0" err="1">
                <a:solidFill>
                  <a:schemeClr val="tx1">
                    <a:lumMod val="50000"/>
                  </a:schemeClr>
                </a:solidFill>
                <a:latin typeface="Helvetica" charset="0"/>
                <a:ea typeface="Helvetica" charset="0"/>
                <a:cs typeface="Helvetica" charset="0"/>
              </a:rPr>
              <a:t>Cruickshanks</a:t>
            </a:r>
            <a:r>
              <a:rPr lang="en-US" sz="1200" dirty="0">
                <a:solidFill>
                  <a:schemeClr val="tx1">
                    <a:lumMod val="50000"/>
                  </a:schemeClr>
                </a:solidFill>
                <a:latin typeface="Helvetica" charset="0"/>
                <a:ea typeface="Helvetica" charset="0"/>
                <a:cs typeface="Helvetica" charset="0"/>
              </a:rPr>
              <a:t> KJ</a:t>
            </a:r>
            <a:r>
              <a:rPr lang="en-CA" sz="1200" dirty="0">
                <a:solidFill>
                  <a:schemeClr val="tx1">
                    <a:lumMod val="50000"/>
                  </a:schemeClr>
                </a:solidFill>
                <a:latin typeface="Helvetica" charset="0"/>
                <a:ea typeface="Helvetica" charset="0"/>
                <a:cs typeface="Helvetica" charset="0"/>
              </a:rPr>
              <a:t> et al. (1998)  Prevalence of hearing Loss in older adults in Beaver Dam, Wisconsin.  The Epidemiology of Hearing Loss Study.  Am J </a:t>
            </a:r>
            <a:r>
              <a:rPr lang="en-CA" sz="1200" dirty="0" err="1">
                <a:solidFill>
                  <a:schemeClr val="tx1">
                    <a:lumMod val="50000"/>
                  </a:schemeClr>
                </a:solidFill>
                <a:latin typeface="Helvetica" charset="0"/>
                <a:ea typeface="Helvetica" charset="0"/>
                <a:cs typeface="Helvetica" charset="0"/>
              </a:rPr>
              <a:t>Epidemiol</a:t>
            </a:r>
            <a:r>
              <a:rPr lang="en-CA" sz="1200" dirty="0">
                <a:solidFill>
                  <a:schemeClr val="tx1">
                    <a:lumMod val="50000"/>
                  </a:schemeClr>
                </a:solidFill>
                <a:latin typeface="Helvetica" charset="0"/>
                <a:ea typeface="Helvetica" charset="0"/>
                <a:cs typeface="Helvetica" charset="0"/>
              </a:rPr>
              <a:t>  148 (9).</a:t>
            </a:r>
          </a:p>
          <a:p>
            <a:pPr>
              <a:lnSpc>
                <a:spcPct val="100000"/>
              </a:lnSpc>
              <a:spcAft>
                <a:spcPts val="800"/>
              </a:spcAft>
              <a:defRPr/>
            </a:pPr>
            <a:r>
              <a:rPr lang="en-CA" sz="1200" dirty="0" err="1">
                <a:solidFill>
                  <a:schemeClr val="tx1">
                    <a:lumMod val="50000"/>
                  </a:schemeClr>
                </a:solidFill>
                <a:latin typeface="Helvetica" charset="0"/>
                <a:ea typeface="Helvetica" charset="0"/>
                <a:cs typeface="Helvetica" charset="0"/>
              </a:rPr>
              <a:t>Cruickshanks</a:t>
            </a:r>
            <a:r>
              <a:rPr lang="en-CA" sz="1200" dirty="0">
                <a:solidFill>
                  <a:schemeClr val="tx1">
                    <a:lumMod val="50000"/>
                  </a:schemeClr>
                </a:solidFill>
                <a:latin typeface="Helvetica" charset="0"/>
                <a:ea typeface="Helvetica" charset="0"/>
                <a:cs typeface="Helvetica" charset="0"/>
              </a:rPr>
              <a:t> KJ, Tweed TS, Wiley TL, Klein BE, Klein R, Chappell R, </a:t>
            </a:r>
            <a:r>
              <a:rPr lang="en-CA" sz="1200" dirty="0" err="1">
                <a:solidFill>
                  <a:schemeClr val="tx1">
                    <a:lumMod val="50000"/>
                  </a:schemeClr>
                </a:solidFill>
                <a:latin typeface="Helvetica" charset="0"/>
                <a:ea typeface="Helvetica" charset="0"/>
                <a:cs typeface="Helvetica" charset="0"/>
              </a:rPr>
              <a:t>Nondahl</a:t>
            </a:r>
            <a:r>
              <a:rPr lang="en-CA" sz="1200" dirty="0">
                <a:solidFill>
                  <a:schemeClr val="tx1">
                    <a:lumMod val="50000"/>
                  </a:schemeClr>
                </a:solidFill>
                <a:latin typeface="Helvetica" charset="0"/>
                <a:ea typeface="Helvetica" charset="0"/>
                <a:cs typeface="Helvetica" charset="0"/>
              </a:rPr>
              <a:t> DM, Dalton DS.  (2003) The 5-year incidence and progression of hearing loss: the epidemiology of hearing loss study.  Arch </a:t>
            </a:r>
            <a:r>
              <a:rPr lang="en-CA" sz="1200" dirty="0" err="1">
                <a:solidFill>
                  <a:schemeClr val="tx1">
                    <a:lumMod val="50000"/>
                  </a:schemeClr>
                </a:solidFill>
                <a:latin typeface="Helvetica" charset="0"/>
                <a:ea typeface="Helvetica" charset="0"/>
                <a:cs typeface="Helvetica" charset="0"/>
              </a:rPr>
              <a:t>Otolaryngol</a:t>
            </a:r>
            <a:r>
              <a:rPr lang="en-CA" sz="1200" dirty="0">
                <a:solidFill>
                  <a:schemeClr val="tx1">
                    <a:lumMod val="50000"/>
                  </a:schemeClr>
                </a:solidFill>
                <a:latin typeface="Helvetica" charset="0"/>
                <a:ea typeface="Helvetica" charset="0"/>
                <a:cs typeface="Helvetica" charset="0"/>
              </a:rPr>
              <a:t> Head Neck </a:t>
            </a:r>
            <a:r>
              <a:rPr lang="en-CA" sz="1200" dirty="0" err="1">
                <a:solidFill>
                  <a:schemeClr val="tx1">
                    <a:lumMod val="50000"/>
                  </a:schemeClr>
                </a:solidFill>
                <a:latin typeface="Helvetica" charset="0"/>
                <a:ea typeface="Helvetica" charset="0"/>
                <a:cs typeface="Helvetica" charset="0"/>
              </a:rPr>
              <a:t>Surg</a:t>
            </a:r>
            <a:r>
              <a:rPr lang="en-CA" sz="1200" dirty="0">
                <a:solidFill>
                  <a:schemeClr val="tx1">
                    <a:lumMod val="50000"/>
                  </a:schemeClr>
                </a:solidFill>
                <a:latin typeface="Helvetica" charset="0"/>
                <a:ea typeface="Helvetica" charset="0"/>
                <a:cs typeface="Helvetica" charset="0"/>
              </a:rPr>
              <a:t> 129(10): 1041-6)</a:t>
            </a:r>
          </a:p>
          <a:p>
            <a:pPr>
              <a:lnSpc>
                <a:spcPct val="100000"/>
              </a:lnSpc>
              <a:defRPr/>
            </a:pPr>
            <a:r>
              <a:rPr lang="en-US" sz="1200" dirty="0">
                <a:solidFill>
                  <a:schemeClr val="tx1">
                    <a:lumMod val="50000"/>
                  </a:schemeClr>
                </a:solidFill>
                <a:latin typeface="Helvetica" charset="0"/>
                <a:ea typeface="Helvetica" charset="0"/>
                <a:cs typeface="Helvetica" charset="0"/>
              </a:rPr>
              <a:t>Fisher, et al. (2014). Impairments in hearing and vision impact on </a:t>
            </a:r>
            <a:r>
              <a:rPr lang="en-US" sz="1200" dirty="0" err="1">
                <a:solidFill>
                  <a:schemeClr val="tx1">
                    <a:lumMod val="50000"/>
                  </a:schemeClr>
                </a:solidFill>
                <a:latin typeface="Helvetica" charset="0"/>
                <a:ea typeface="Helvetica" charset="0"/>
                <a:cs typeface="Helvetica" charset="0"/>
              </a:rPr>
              <a:t>mortabiity</a:t>
            </a:r>
            <a:r>
              <a:rPr lang="en-US" sz="1200" dirty="0">
                <a:solidFill>
                  <a:schemeClr val="tx1">
                    <a:lumMod val="50000"/>
                  </a:schemeClr>
                </a:solidFill>
                <a:latin typeface="Helvetica" charset="0"/>
                <a:ea typeface="Helvetica" charset="0"/>
                <a:cs typeface="Helvetica" charset="0"/>
              </a:rPr>
              <a:t> in older people.  Age and Aging. 43(1): 69-76.</a:t>
            </a:r>
          </a:p>
          <a:p>
            <a:pPr>
              <a:lnSpc>
                <a:spcPct val="100000"/>
              </a:lnSpc>
              <a:defRPr/>
            </a:pPr>
            <a:r>
              <a:rPr lang="en-US" sz="1200" dirty="0" err="1">
                <a:solidFill>
                  <a:schemeClr val="tx1">
                    <a:lumMod val="50000"/>
                  </a:schemeClr>
                </a:solidFill>
                <a:latin typeface="Helvetica" charset="0"/>
                <a:ea typeface="Helvetica" charset="0"/>
                <a:cs typeface="Helvetica" charset="0"/>
              </a:rPr>
              <a:t>Garnefski</a:t>
            </a:r>
            <a:r>
              <a:rPr lang="en-US" sz="1200" dirty="0">
                <a:solidFill>
                  <a:schemeClr val="tx1">
                    <a:lumMod val="50000"/>
                  </a:schemeClr>
                </a:solidFill>
                <a:latin typeface="Helvetica" charset="0"/>
                <a:ea typeface="Helvetica" charset="0"/>
                <a:cs typeface="Helvetica" charset="0"/>
              </a:rPr>
              <a:t> N and </a:t>
            </a:r>
            <a:r>
              <a:rPr lang="en-US" sz="1200" dirty="0" err="1">
                <a:solidFill>
                  <a:schemeClr val="tx1">
                    <a:lumMod val="50000"/>
                  </a:schemeClr>
                </a:solidFill>
                <a:latin typeface="Helvetica" charset="0"/>
                <a:ea typeface="Helvetica" charset="0"/>
                <a:cs typeface="Helvetica" charset="0"/>
              </a:rPr>
              <a:t>Kraaij</a:t>
            </a:r>
            <a:r>
              <a:rPr lang="en-US" sz="1200" dirty="0">
                <a:solidFill>
                  <a:schemeClr val="tx1">
                    <a:lumMod val="50000"/>
                  </a:schemeClr>
                </a:solidFill>
                <a:latin typeface="Helvetica" charset="0"/>
                <a:ea typeface="Helvetica" charset="0"/>
                <a:cs typeface="Helvetica" charset="0"/>
              </a:rPr>
              <a:t> V. (2012). Cognitive coping and goal adjustment are associated with symptoms of depression and anxiety in people with acquired hearing loss.  Inter Jour Aud. 51(1): 545-550.</a:t>
            </a:r>
          </a:p>
          <a:p>
            <a:pPr>
              <a:lnSpc>
                <a:spcPct val="100000"/>
              </a:lnSpc>
              <a:defRPr/>
            </a:pPr>
            <a:r>
              <a:rPr lang="en-US" sz="1200" dirty="0">
                <a:solidFill>
                  <a:schemeClr val="tx1">
                    <a:lumMod val="50000"/>
                  </a:schemeClr>
                </a:solidFill>
                <a:latin typeface="Helvetica" charset="0"/>
                <a:ea typeface="Helvetica" charset="0"/>
                <a:cs typeface="Helvetica" charset="0"/>
              </a:rPr>
              <a:t>Gates GA,  Cobb JL, </a:t>
            </a:r>
            <a:r>
              <a:rPr lang="en-US" sz="1200" dirty="0" err="1">
                <a:solidFill>
                  <a:schemeClr val="tx1">
                    <a:lumMod val="50000"/>
                  </a:schemeClr>
                </a:solidFill>
                <a:latin typeface="Helvetica" charset="0"/>
                <a:ea typeface="Helvetica" charset="0"/>
                <a:cs typeface="Helvetica" charset="0"/>
              </a:rPr>
              <a:t>D'Agostino</a:t>
            </a:r>
            <a:r>
              <a:rPr lang="en-US" sz="1200" dirty="0">
                <a:solidFill>
                  <a:schemeClr val="tx1">
                    <a:lumMod val="50000"/>
                  </a:schemeClr>
                </a:solidFill>
                <a:latin typeface="Helvetica" charset="0"/>
                <a:ea typeface="Helvetica" charset="0"/>
                <a:cs typeface="Helvetica" charset="0"/>
              </a:rPr>
              <a:t> RB, and Wolf PA. (1993). The relation of hearing in the elderly to the presence of cardiovascular disease and cardiovascular risk factors. Arch </a:t>
            </a:r>
            <a:r>
              <a:rPr lang="en-US" sz="1200" dirty="0" err="1">
                <a:solidFill>
                  <a:schemeClr val="tx1">
                    <a:lumMod val="50000"/>
                  </a:schemeClr>
                </a:solidFill>
                <a:latin typeface="Helvetica" charset="0"/>
                <a:ea typeface="Helvetica" charset="0"/>
                <a:cs typeface="Helvetica" charset="0"/>
              </a:rPr>
              <a:t>Otolaryngol</a:t>
            </a:r>
            <a:r>
              <a:rPr lang="en-US" sz="1200" dirty="0">
                <a:solidFill>
                  <a:schemeClr val="tx1">
                    <a:lumMod val="50000"/>
                  </a:schemeClr>
                </a:solidFill>
                <a:latin typeface="Helvetica" charset="0"/>
                <a:ea typeface="Helvetica" charset="0"/>
                <a:cs typeface="Helvetica" charset="0"/>
              </a:rPr>
              <a:t> Head Neck Surg. 119(2):156-161.</a:t>
            </a:r>
            <a:endParaRPr lang="en-CA" sz="1200" dirty="0">
              <a:solidFill>
                <a:schemeClr val="tx1">
                  <a:lumMod val="50000"/>
                </a:schemeClr>
              </a:solidFill>
              <a:latin typeface="Helvetica" charset="0"/>
              <a:ea typeface="Helvetica" charset="0"/>
              <a:cs typeface="Helvetica" charset="0"/>
            </a:endParaRPr>
          </a:p>
          <a:p>
            <a:pPr>
              <a:lnSpc>
                <a:spcPct val="100000"/>
              </a:lnSpc>
              <a:defRPr/>
            </a:pPr>
            <a:endParaRPr lang="en-CA" sz="1200" dirty="0">
              <a:solidFill>
                <a:schemeClr val="tx1">
                  <a:lumMod val="50000"/>
                </a:schemeClr>
              </a:solidFill>
              <a:latin typeface="Helvetica" charset="0"/>
              <a:ea typeface="Helvetica" charset="0"/>
              <a:cs typeface="Helvetica" charset="0"/>
            </a:endParaRPr>
          </a:p>
          <a:p>
            <a:pPr>
              <a:lnSpc>
                <a:spcPct val="100000"/>
              </a:lnSpc>
              <a:defRPr/>
            </a:pPr>
            <a:endParaRPr lang="en-CA" sz="1200" dirty="0">
              <a:solidFill>
                <a:schemeClr val="tx1">
                  <a:lumMod val="50000"/>
                </a:schemeClr>
              </a:solidFill>
              <a:latin typeface="Helvetica" charset="0"/>
              <a:ea typeface="Helvetica" charset="0"/>
              <a:cs typeface="Helvetica" charset="0"/>
            </a:endParaRPr>
          </a:p>
        </p:txBody>
      </p:sp>
      <p:sp>
        <p:nvSpPr>
          <p:cNvPr id="92162" name="TextBox 3"/>
          <p:cNvSpPr txBox="1">
            <a:spLocks noChangeArrowheads="1"/>
          </p:cNvSpPr>
          <p:nvPr/>
        </p:nvSpPr>
        <p:spPr bwMode="auto">
          <a:xfrm>
            <a:off x="2654301" y="342901"/>
            <a:ext cx="4473575" cy="523875"/>
          </a:xfrm>
          <a:prstGeom prst="rect">
            <a:avLst/>
          </a:prstGeom>
          <a:noFill/>
          <a:ln w="9525">
            <a:noFill/>
            <a:miter lim="800000"/>
            <a:headEnd/>
            <a:tailEnd/>
          </a:ln>
        </p:spPr>
        <p:txBody>
          <a:bodyPr>
            <a:spAutoFit/>
          </a:bodyPr>
          <a:lstStyle/>
          <a:p>
            <a:r>
              <a:rPr lang="en-US" sz="2800" b="1">
                <a:solidFill>
                  <a:srgbClr val="AF292E"/>
                </a:solidFill>
                <a:latin typeface="Helvetica" pitchFamily="34" charset="0"/>
                <a:cs typeface="Helvetica" pitchFamily="34" charset="0"/>
              </a:rPr>
              <a:t>REFERENCES</a:t>
            </a:r>
          </a:p>
        </p:txBody>
      </p:sp>
    </p:spTree>
    <p:extLst>
      <p:ext uri="{BB962C8B-B14F-4D97-AF65-F5344CB8AC3E}">
        <p14:creationId xmlns:p14="http://schemas.microsoft.com/office/powerpoint/2010/main" val="244811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txBox="1">
            <a:spLocks/>
          </p:cNvSpPr>
          <p:nvPr/>
        </p:nvSpPr>
        <p:spPr>
          <a:xfrm>
            <a:off x="2654301" y="1462088"/>
            <a:ext cx="7637463" cy="4521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defRPr/>
            </a:pPr>
            <a:r>
              <a:rPr lang="en-CA" sz="1200" dirty="0">
                <a:solidFill>
                  <a:schemeClr val="tx1">
                    <a:lumMod val="50000"/>
                  </a:schemeClr>
                </a:solidFill>
                <a:latin typeface="Helvetica" charset="0"/>
                <a:ea typeface="Helvetica" charset="0"/>
                <a:cs typeface="Helvetica" charset="0"/>
              </a:rPr>
              <a:t>Hawkins DB. (2005) Effectiveness of counseling-based adult group aural rehabilitation programs: a systematic review of the evidence. J Am </a:t>
            </a:r>
            <a:r>
              <a:rPr lang="en-CA" sz="1200" dirty="0" err="1">
                <a:solidFill>
                  <a:schemeClr val="tx1">
                    <a:lumMod val="50000"/>
                  </a:schemeClr>
                </a:solidFill>
                <a:latin typeface="Helvetica" charset="0"/>
                <a:ea typeface="Helvetica" charset="0"/>
                <a:cs typeface="Helvetica" charset="0"/>
              </a:rPr>
              <a:t>Acad</a:t>
            </a:r>
            <a:r>
              <a:rPr lang="en-CA" sz="1200" dirty="0">
                <a:solidFill>
                  <a:schemeClr val="tx1">
                    <a:lumMod val="50000"/>
                  </a:schemeClr>
                </a:solidFill>
                <a:latin typeface="Helvetica" charset="0"/>
                <a:ea typeface="Helvetica" charset="0"/>
                <a:cs typeface="Helvetica" charset="0"/>
              </a:rPr>
              <a:t> </a:t>
            </a:r>
            <a:r>
              <a:rPr lang="en-CA" sz="1200" dirty="0" err="1">
                <a:solidFill>
                  <a:schemeClr val="tx1">
                    <a:lumMod val="50000"/>
                  </a:schemeClr>
                </a:solidFill>
                <a:latin typeface="Helvetica" charset="0"/>
                <a:ea typeface="Helvetica" charset="0"/>
                <a:cs typeface="Helvetica" charset="0"/>
              </a:rPr>
              <a:t>Audiol</a:t>
            </a:r>
            <a:r>
              <a:rPr lang="en-CA" sz="1200" dirty="0">
                <a:solidFill>
                  <a:schemeClr val="tx1">
                    <a:lumMod val="50000"/>
                  </a:schemeClr>
                </a:solidFill>
                <a:latin typeface="Helvetica" charset="0"/>
                <a:ea typeface="Helvetica" charset="0"/>
                <a:cs typeface="Helvetica" charset="0"/>
              </a:rPr>
              <a:t>  16(7): 485-93  </a:t>
            </a:r>
          </a:p>
          <a:p>
            <a:pPr>
              <a:lnSpc>
                <a:spcPct val="100000"/>
              </a:lnSpc>
              <a:defRPr/>
            </a:pPr>
            <a:r>
              <a:rPr lang="en-US" sz="1200" dirty="0">
                <a:solidFill>
                  <a:schemeClr val="tx1">
                    <a:lumMod val="50000"/>
                  </a:schemeClr>
                </a:solidFill>
                <a:latin typeface="Helvetica" charset="0"/>
                <a:ea typeface="Helvetica" charset="0"/>
                <a:cs typeface="Helvetica" charset="0"/>
              </a:rPr>
              <a:t>Hsu WT, Hsu CC, Wen MH, Lin HC, Tsai HT, Su P, Sun CT, Lin CL, Hsu CY, Chang KH, Hsu YC (2016). Increased risk of depression in patients with acquired sensory hearing loss: A 12-year follow-up study. Medicine (Baltimore). 2016 Nov;95(44):e5312.</a:t>
            </a:r>
          </a:p>
          <a:p>
            <a:pPr>
              <a:lnSpc>
                <a:spcPct val="100000"/>
              </a:lnSpc>
              <a:defRPr/>
            </a:pPr>
            <a:r>
              <a:rPr lang="en-US" sz="1200" dirty="0">
                <a:solidFill>
                  <a:schemeClr val="tx1">
                    <a:lumMod val="50000"/>
                  </a:schemeClr>
                </a:solidFill>
                <a:latin typeface="Helvetica" charset="0"/>
                <a:ea typeface="Helvetica" charset="0"/>
                <a:cs typeface="Helvetica" charset="0"/>
              </a:rPr>
              <a:t>Jones E and White A. (1990). Mental health and acquired hearing impairment: A review. Brit Jour Aud. 24(1): 3-9.</a:t>
            </a:r>
          </a:p>
          <a:p>
            <a:pPr>
              <a:defRPr/>
            </a:pPr>
            <a:r>
              <a:rPr lang="en-US" sz="1200" dirty="0">
                <a:solidFill>
                  <a:schemeClr val="tx1">
                    <a:lumMod val="50000"/>
                  </a:schemeClr>
                </a:solidFill>
                <a:latin typeface="Helvetica" charset="0"/>
                <a:ea typeface="Helvetica" charset="0"/>
                <a:cs typeface="Helvetica" charset="0"/>
              </a:rPr>
              <a:t>Jung, David &amp; Bhattacharyya, Neil, (2012) Association of Hearing Loss With Decreased Employment and Income Among Adults in the United States.  Annals of Otology, Rhinology &amp; Laryngology, Dec; 121 (12): 771-5</a:t>
            </a:r>
          </a:p>
          <a:p>
            <a:pPr>
              <a:defRPr/>
            </a:pPr>
            <a:r>
              <a:rPr lang="en-US" sz="1200" dirty="0">
                <a:solidFill>
                  <a:schemeClr val="tx1">
                    <a:lumMod val="50000"/>
                  </a:schemeClr>
                </a:solidFill>
                <a:latin typeface="Helvetica" charset="0"/>
                <a:ea typeface="Helvetica" charset="0"/>
                <a:cs typeface="Helvetica" charset="0"/>
              </a:rPr>
              <a:t>Lin F, </a:t>
            </a:r>
            <a:r>
              <a:rPr lang="en-US" sz="1200" dirty="0" err="1">
                <a:solidFill>
                  <a:schemeClr val="tx1">
                    <a:lumMod val="50000"/>
                  </a:schemeClr>
                </a:solidFill>
                <a:latin typeface="Helvetica" charset="0"/>
                <a:ea typeface="Helvetica" charset="0"/>
                <a:cs typeface="Helvetica" charset="0"/>
              </a:rPr>
              <a:t>Ferrucci</a:t>
            </a:r>
            <a:r>
              <a:rPr lang="en-US" sz="1200" dirty="0">
                <a:solidFill>
                  <a:schemeClr val="tx1">
                    <a:lumMod val="50000"/>
                  </a:schemeClr>
                </a:solidFill>
                <a:latin typeface="Helvetica" charset="0"/>
                <a:ea typeface="Helvetica" charset="0"/>
                <a:cs typeface="Helvetica" charset="0"/>
              </a:rPr>
              <a:t> L. (2012). Hearing loss and falls among older adults in the United States. Arch Intern Med. 172(4): 369-371.</a:t>
            </a:r>
          </a:p>
          <a:p>
            <a:pPr>
              <a:defRPr/>
            </a:pPr>
            <a:r>
              <a:rPr lang="en-US" sz="1200" dirty="0">
                <a:solidFill>
                  <a:schemeClr val="tx1">
                    <a:lumMod val="50000"/>
                  </a:schemeClr>
                </a:solidFill>
                <a:latin typeface="Helvetica" charset="0"/>
                <a:ea typeface="Helvetica" charset="0"/>
                <a:cs typeface="Helvetica" charset="0"/>
              </a:rPr>
              <a:t>Lin F, et al. (2013). Hearing loss and cognitive decline in older adults.  JAMA Intern Med. 173(4)293-299.</a:t>
            </a:r>
          </a:p>
          <a:p>
            <a:pPr>
              <a:defRPr/>
            </a:pPr>
            <a:r>
              <a:rPr lang="en-US" sz="1200" dirty="0" err="1">
                <a:solidFill>
                  <a:schemeClr val="tx1">
                    <a:lumMod val="50000"/>
                  </a:schemeClr>
                </a:solidFill>
                <a:latin typeface="Helvetica" charset="0"/>
                <a:ea typeface="Helvetica" charset="0"/>
                <a:cs typeface="Helvetica" charset="0"/>
              </a:rPr>
              <a:t>Manrique-Huarte</a:t>
            </a:r>
            <a:r>
              <a:rPr lang="en-US" sz="1200" dirty="0">
                <a:solidFill>
                  <a:schemeClr val="tx1">
                    <a:lumMod val="50000"/>
                  </a:schemeClr>
                </a:solidFill>
                <a:latin typeface="Helvetica" charset="0"/>
                <a:ea typeface="Helvetica" charset="0"/>
                <a:cs typeface="Helvetica" charset="0"/>
              </a:rPr>
              <a:t> R, </a:t>
            </a:r>
            <a:r>
              <a:rPr lang="en-US" sz="1200" dirty="0" err="1">
                <a:solidFill>
                  <a:schemeClr val="tx1">
                    <a:lumMod val="50000"/>
                  </a:schemeClr>
                </a:solidFill>
                <a:latin typeface="Helvetica" charset="0"/>
                <a:ea typeface="Helvetica" charset="0"/>
                <a:cs typeface="Helvetica" charset="0"/>
              </a:rPr>
              <a:t>Calavia</a:t>
            </a:r>
            <a:r>
              <a:rPr lang="en-US" sz="1200" dirty="0">
                <a:solidFill>
                  <a:schemeClr val="tx1">
                    <a:lumMod val="50000"/>
                  </a:schemeClr>
                </a:solidFill>
                <a:latin typeface="Helvetica" charset="0"/>
                <a:ea typeface="Helvetica" charset="0"/>
                <a:cs typeface="Helvetica" charset="0"/>
              </a:rPr>
              <a:t> D, </a:t>
            </a:r>
            <a:r>
              <a:rPr lang="en-US" sz="1200" dirty="0" err="1">
                <a:solidFill>
                  <a:schemeClr val="tx1">
                    <a:lumMod val="50000"/>
                  </a:schemeClr>
                </a:solidFill>
                <a:latin typeface="Helvetica" charset="0"/>
                <a:ea typeface="Helvetica" charset="0"/>
                <a:cs typeface="Helvetica" charset="0"/>
              </a:rPr>
              <a:t>Huarte</a:t>
            </a:r>
            <a:r>
              <a:rPr lang="en-US" sz="1200" dirty="0">
                <a:solidFill>
                  <a:schemeClr val="tx1">
                    <a:lumMod val="50000"/>
                  </a:schemeClr>
                </a:solidFill>
                <a:latin typeface="Helvetica" charset="0"/>
                <a:ea typeface="Helvetica" charset="0"/>
                <a:cs typeface="Helvetica" charset="0"/>
              </a:rPr>
              <a:t> </a:t>
            </a:r>
            <a:r>
              <a:rPr lang="en-US" sz="1200" dirty="0" err="1">
                <a:solidFill>
                  <a:schemeClr val="tx1">
                    <a:lumMod val="50000"/>
                  </a:schemeClr>
                </a:solidFill>
                <a:latin typeface="Helvetica" charset="0"/>
                <a:ea typeface="Helvetica" charset="0"/>
                <a:cs typeface="Helvetica" charset="0"/>
              </a:rPr>
              <a:t>Irujo</a:t>
            </a:r>
            <a:r>
              <a:rPr lang="en-US" sz="1200" dirty="0">
                <a:solidFill>
                  <a:schemeClr val="tx1">
                    <a:lumMod val="50000"/>
                  </a:schemeClr>
                </a:solidFill>
                <a:latin typeface="Helvetica" charset="0"/>
                <a:ea typeface="Helvetica" charset="0"/>
                <a:cs typeface="Helvetica" charset="0"/>
              </a:rPr>
              <a:t> A, </a:t>
            </a:r>
            <a:r>
              <a:rPr lang="en-US" sz="1200" dirty="0" err="1">
                <a:solidFill>
                  <a:schemeClr val="tx1">
                    <a:lumMod val="50000"/>
                  </a:schemeClr>
                </a:solidFill>
                <a:latin typeface="Helvetica" charset="0"/>
                <a:ea typeface="Helvetica" charset="0"/>
                <a:cs typeface="Helvetica" charset="0"/>
              </a:rPr>
              <a:t>Girón</a:t>
            </a:r>
            <a:r>
              <a:rPr lang="en-US" sz="1200" dirty="0">
                <a:solidFill>
                  <a:schemeClr val="tx1">
                    <a:lumMod val="50000"/>
                  </a:schemeClr>
                </a:solidFill>
                <a:latin typeface="Helvetica" charset="0"/>
                <a:ea typeface="Helvetica" charset="0"/>
                <a:cs typeface="Helvetica" charset="0"/>
              </a:rPr>
              <a:t> L, </a:t>
            </a:r>
            <a:r>
              <a:rPr lang="en-US" sz="1200" dirty="0" err="1">
                <a:solidFill>
                  <a:schemeClr val="tx1">
                    <a:lumMod val="50000"/>
                  </a:schemeClr>
                </a:solidFill>
                <a:latin typeface="Helvetica" charset="0"/>
                <a:ea typeface="Helvetica" charset="0"/>
                <a:cs typeface="Helvetica" charset="0"/>
              </a:rPr>
              <a:t>Manrique</a:t>
            </a:r>
            <a:r>
              <a:rPr lang="en-US" sz="1200" dirty="0">
                <a:solidFill>
                  <a:schemeClr val="tx1">
                    <a:lumMod val="50000"/>
                  </a:schemeClr>
                </a:solidFill>
                <a:latin typeface="Helvetica" charset="0"/>
                <a:ea typeface="Helvetica" charset="0"/>
                <a:cs typeface="Helvetica" charset="0"/>
              </a:rPr>
              <a:t>-Rodríguez M (2016). Treatment for Hearing Loss among the Elderly: Auditory Outcomes and Impact on Quality of Life.  </a:t>
            </a:r>
            <a:r>
              <a:rPr lang="en-US" sz="1200" dirty="0" err="1">
                <a:solidFill>
                  <a:schemeClr val="tx1">
                    <a:lumMod val="50000"/>
                  </a:schemeClr>
                </a:solidFill>
                <a:latin typeface="Helvetica" charset="0"/>
                <a:ea typeface="Helvetica" charset="0"/>
                <a:cs typeface="Helvetica" charset="0"/>
              </a:rPr>
              <a:t>Audiol</a:t>
            </a:r>
            <a:r>
              <a:rPr lang="en-US" sz="1200" dirty="0">
                <a:solidFill>
                  <a:schemeClr val="tx1">
                    <a:lumMod val="50000"/>
                  </a:schemeClr>
                </a:solidFill>
                <a:latin typeface="Helvetica" charset="0"/>
                <a:ea typeface="Helvetica" charset="0"/>
                <a:cs typeface="Helvetica" charset="0"/>
              </a:rPr>
              <a:t> </a:t>
            </a:r>
            <a:r>
              <a:rPr lang="en-US" sz="1200" dirty="0" err="1">
                <a:solidFill>
                  <a:schemeClr val="tx1">
                    <a:lumMod val="50000"/>
                  </a:schemeClr>
                </a:solidFill>
                <a:latin typeface="Helvetica" charset="0"/>
                <a:ea typeface="Helvetica" charset="0"/>
                <a:cs typeface="Helvetica" charset="0"/>
              </a:rPr>
              <a:t>Neurootol</a:t>
            </a:r>
            <a:r>
              <a:rPr lang="en-US" sz="1200" dirty="0">
                <a:solidFill>
                  <a:schemeClr val="tx1">
                    <a:lumMod val="50000"/>
                  </a:schemeClr>
                </a:solidFill>
                <a:latin typeface="Helvetica" charset="0"/>
                <a:ea typeface="Helvetica" charset="0"/>
                <a:cs typeface="Helvetica" charset="0"/>
              </a:rPr>
              <a:t>. 2016;21 </a:t>
            </a:r>
            <a:r>
              <a:rPr lang="en-US" sz="1200" dirty="0" err="1">
                <a:solidFill>
                  <a:schemeClr val="tx1">
                    <a:lumMod val="50000"/>
                  </a:schemeClr>
                </a:solidFill>
                <a:latin typeface="Helvetica" charset="0"/>
                <a:ea typeface="Helvetica" charset="0"/>
                <a:cs typeface="Helvetica" charset="0"/>
              </a:rPr>
              <a:t>Suppl</a:t>
            </a:r>
            <a:r>
              <a:rPr lang="en-US" sz="1200" dirty="0">
                <a:solidFill>
                  <a:schemeClr val="tx1">
                    <a:lumMod val="50000"/>
                  </a:schemeClr>
                </a:solidFill>
                <a:latin typeface="Helvetica" charset="0"/>
                <a:ea typeface="Helvetica" charset="0"/>
                <a:cs typeface="Helvetica" charset="0"/>
              </a:rPr>
              <a:t> 1:29-35. </a:t>
            </a:r>
          </a:p>
          <a:p>
            <a:pPr>
              <a:defRPr/>
            </a:pPr>
            <a:r>
              <a:rPr lang="en-US" sz="1200" dirty="0" err="1">
                <a:solidFill>
                  <a:schemeClr val="tx1">
                    <a:lumMod val="50000"/>
                  </a:schemeClr>
                </a:solidFill>
                <a:latin typeface="Helvetica" charset="0"/>
                <a:ea typeface="Helvetica" charset="0"/>
                <a:cs typeface="Helvetica" charset="0"/>
              </a:rPr>
              <a:t>Mathers</a:t>
            </a:r>
            <a:r>
              <a:rPr lang="en-US" sz="1200" dirty="0">
                <a:solidFill>
                  <a:schemeClr val="tx1">
                    <a:lumMod val="50000"/>
                  </a:schemeClr>
                </a:solidFill>
                <a:latin typeface="Helvetica" charset="0"/>
                <a:ea typeface="Helvetica" charset="0"/>
                <a:cs typeface="Helvetica" charset="0"/>
              </a:rPr>
              <a:t> C, et al. (2003). Global burden of hearing loss in the year 2000. Geneva: World Health Organization. </a:t>
            </a:r>
            <a:r>
              <a:rPr lang="en-US" sz="1200" u="sng" dirty="0">
                <a:solidFill>
                  <a:schemeClr val="tx1">
                    <a:lumMod val="50000"/>
                  </a:schemeClr>
                </a:solidFill>
                <a:latin typeface="Helvetica" charset="0"/>
                <a:ea typeface="Helvetica" charset="0"/>
                <a:cs typeface="Helvetica" charset="0"/>
                <a:hlinkClick r:id="rId2"/>
              </a:rPr>
              <a:t>www.who.int/healthcareinfo/statistics/bod_hearingloss.pdf [accessed July 18, 2015].</a:t>
            </a:r>
          </a:p>
          <a:p>
            <a:pPr>
              <a:defRPr/>
            </a:pPr>
            <a:r>
              <a:rPr lang="en-CA" sz="1200" dirty="0">
                <a:solidFill>
                  <a:schemeClr val="tx1">
                    <a:lumMod val="50000"/>
                  </a:schemeClr>
                </a:solidFill>
                <a:latin typeface="Helvetica" charset="0"/>
                <a:ea typeface="Helvetica" charset="0"/>
                <a:cs typeface="Helvetica" charset="0"/>
              </a:rPr>
              <a:t>McArdle R, Chisolm TH, Abrams HB, Wilson RH, Doyle PJ (2005). The WHO-DAS II: Measuring Outcomes of Hearing Aid Intervention for Adults. Trends Amplification Summer 2005,</a:t>
            </a:r>
            <a:r>
              <a:rPr lang="is-IS" sz="1200" dirty="0">
                <a:solidFill>
                  <a:schemeClr val="tx1">
                    <a:lumMod val="50000"/>
                  </a:schemeClr>
                </a:solidFill>
                <a:latin typeface="Helvetica" charset="0"/>
                <a:ea typeface="Helvetica" charset="0"/>
                <a:cs typeface="Helvetica" charset="0"/>
              </a:rPr>
              <a:t> 9(3): 127–143.</a:t>
            </a:r>
            <a:endParaRPr lang="en-CA" sz="1200" dirty="0">
              <a:solidFill>
                <a:schemeClr val="tx1">
                  <a:lumMod val="50000"/>
                </a:schemeClr>
              </a:solidFill>
              <a:latin typeface="Helvetica" charset="0"/>
              <a:ea typeface="Helvetica" charset="0"/>
              <a:cs typeface="Helvetica" charset="0"/>
            </a:endParaRPr>
          </a:p>
        </p:txBody>
      </p:sp>
      <p:sp>
        <p:nvSpPr>
          <p:cNvPr id="93186" name="TextBox 3"/>
          <p:cNvSpPr txBox="1">
            <a:spLocks noChangeArrowheads="1"/>
          </p:cNvSpPr>
          <p:nvPr/>
        </p:nvSpPr>
        <p:spPr bwMode="auto">
          <a:xfrm>
            <a:off x="2654301" y="342901"/>
            <a:ext cx="4473575" cy="523875"/>
          </a:xfrm>
          <a:prstGeom prst="rect">
            <a:avLst/>
          </a:prstGeom>
          <a:noFill/>
          <a:ln w="9525">
            <a:noFill/>
            <a:miter lim="800000"/>
            <a:headEnd/>
            <a:tailEnd/>
          </a:ln>
        </p:spPr>
        <p:txBody>
          <a:bodyPr>
            <a:spAutoFit/>
          </a:bodyPr>
          <a:lstStyle/>
          <a:p>
            <a:r>
              <a:rPr lang="en-US" sz="2800" b="1">
                <a:solidFill>
                  <a:srgbClr val="AF292E"/>
                </a:solidFill>
                <a:latin typeface="Helvetica" pitchFamily="34" charset="0"/>
                <a:cs typeface="Helvetica" pitchFamily="34" charset="0"/>
              </a:rPr>
              <a:t>REFERENCES</a:t>
            </a:r>
          </a:p>
        </p:txBody>
      </p:sp>
    </p:spTree>
    <p:extLst>
      <p:ext uri="{BB962C8B-B14F-4D97-AF65-F5344CB8AC3E}">
        <p14:creationId xmlns:p14="http://schemas.microsoft.com/office/powerpoint/2010/main" val="672825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p:cNvSpPr txBox="1">
            <a:spLocks/>
          </p:cNvSpPr>
          <p:nvPr/>
        </p:nvSpPr>
        <p:spPr>
          <a:xfrm>
            <a:off x="2654301" y="1462088"/>
            <a:ext cx="7637463" cy="4529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00"/>
              </a:lnSpc>
              <a:spcAft>
                <a:spcPts val="800"/>
              </a:spcAft>
              <a:defRPr/>
            </a:pPr>
            <a:r>
              <a:rPr lang="en-CA" sz="1200" dirty="0">
                <a:solidFill>
                  <a:schemeClr val="tx1">
                    <a:lumMod val="50000"/>
                  </a:schemeClr>
                </a:solidFill>
                <a:latin typeface="Helvetica" charset="0"/>
                <a:ea typeface="Helvetica" charset="0"/>
                <a:cs typeface="Helvetica" charset="0"/>
              </a:rPr>
              <a:t>Medical Advisory Secretariat. Aging in the community: summary of evidence based analysis [Internet]. [updated 2008; cited 2009 Feb 1]. Available from: </a:t>
            </a:r>
            <a:r>
              <a:rPr lang="en-CA" sz="1200" dirty="0">
                <a:solidFill>
                  <a:schemeClr val="tx1">
                    <a:lumMod val="50000"/>
                  </a:schemeClr>
                </a:solidFill>
                <a:latin typeface="Helvetica" charset="0"/>
                <a:ea typeface="Helvetica" charset="0"/>
                <a:cs typeface="Helvetica" charset="0"/>
                <a:hlinkClick r:id="rId2"/>
              </a:rPr>
              <a:t>http://www.health.gov.on.ca/english/providers/program/mas/tech/reviews/pdf/rev_ac_sum_20081002.pdf</a:t>
            </a:r>
            <a:endParaRPr lang="en-US" sz="1200" u="sng" dirty="0">
              <a:solidFill>
                <a:schemeClr val="tx1">
                  <a:lumMod val="50000"/>
                </a:schemeClr>
              </a:solidFill>
              <a:latin typeface="Helvetica" charset="0"/>
              <a:ea typeface="Helvetica" charset="0"/>
              <a:cs typeface="Helvetica" charset="0"/>
              <a:hlinkClick r:id="rId3"/>
            </a:endParaRPr>
          </a:p>
          <a:p>
            <a:pPr>
              <a:lnSpc>
                <a:spcPts val="1200"/>
              </a:lnSpc>
              <a:spcAft>
                <a:spcPts val="800"/>
              </a:spcAft>
              <a:defRPr/>
            </a:pPr>
            <a:r>
              <a:rPr lang="en-US" sz="1200" dirty="0" err="1">
                <a:solidFill>
                  <a:schemeClr val="tx1">
                    <a:lumMod val="50000"/>
                  </a:schemeClr>
                </a:solidFill>
                <a:latin typeface="Helvetica" charset="0"/>
                <a:ea typeface="Helvetica" charset="0"/>
                <a:cs typeface="Helvetica" charset="0"/>
              </a:rPr>
              <a:t>Mulrow</a:t>
            </a:r>
            <a:r>
              <a:rPr lang="en-US" sz="1200" dirty="0">
                <a:solidFill>
                  <a:schemeClr val="tx1">
                    <a:lumMod val="50000"/>
                  </a:schemeClr>
                </a:solidFill>
                <a:latin typeface="Helvetica" charset="0"/>
                <a:ea typeface="Helvetica" charset="0"/>
                <a:cs typeface="Helvetica" charset="0"/>
              </a:rPr>
              <a:t> CD, Aguilar C, Endicott JE, </a:t>
            </a:r>
            <a:r>
              <a:rPr lang="en-US" sz="1200" dirty="0" err="1">
                <a:solidFill>
                  <a:schemeClr val="tx1">
                    <a:lumMod val="50000"/>
                  </a:schemeClr>
                </a:solidFill>
                <a:latin typeface="Helvetica" charset="0"/>
                <a:ea typeface="Helvetica" charset="0"/>
                <a:cs typeface="Helvetica" charset="0"/>
              </a:rPr>
              <a:t>Tuley</a:t>
            </a:r>
            <a:r>
              <a:rPr lang="en-US" sz="1200" dirty="0">
                <a:solidFill>
                  <a:schemeClr val="tx1">
                    <a:lumMod val="50000"/>
                  </a:schemeClr>
                </a:solidFill>
                <a:latin typeface="Helvetica" charset="0"/>
                <a:ea typeface="Helvetica" charset="0"/>
                <a:cs typeface="Helvetica" charset="0"/>
              </a:rPr>
              <a:t> MR, Velez R, </a:t>
            </a:r>
            <a:r>
              <a:rPr lang="en-US" sz="1200" dirty="0" err="1">
                <a:solidFill>
                  <a:schemeClr val="tx1">
                    <a:lumMod val="50000"/>
                  </a:schemeClr>
                </a:solidFill>
                <a:latin typeface="Helvetica" charset="0"/>
                <a:ea typeface="Helvetica" charset="0"/>
                <a:cs typeface="Helvetica" charset="0"/>
              </a:rPr>
              <a:t>Charlip</a:t>
            </a:r>
            <a:r>
              <a:rPr lang="en-US" sz="1200" dirty="0">
                <a:solidFill>
                  <a:schemeClr val="tx1">
                    <a:lumMod val="50000"/>
                  </a:schemeClr>
                </a:solidFill>
                <a:latin typeface="Helvetica" charset="0"/>
                <a:ea typeface="Helvetica" charset="0"/>
                <a:cs typeface="Helvetica" charset="0"/>
              </a:rPr>
              <a:t> WS, Rhodes MC, Hill JA, and </a:t>
            </a:r>
            <a:r>
              <a:rPr lang="en-US" sz="1200" dirty="0" err="1">
                <a:solidFill>
                  <a:schemeClr val="tx1">
                    <a:lumMod val="50000"/>
                  </a:schemeClr>
                </a:solidFill>
                <a:latin typeface="Helvetica" charset="0"/>
                <a:ea typeface="Helvetica" charset="0"/>
                <a:cs typeface="Helvetica" charset="0"/>
              </a:rPr>
              <a:t>DeNino</a:t>
            </a:r>
            <a:r>
              <a:rPr lang="en-US" sz="1200" dirty="0">
                <a:solidFill>
                  <a:schemeClr val="tx1">
                    <a:lumMod val="50000"/>
                  </a:schemeClr>
                </a:solidFill>
                <a:latin typeface="Helvetica" charset="0"/>
                <a:ea typeface="Helvetica" charset="0"/>
                <a:cs typeface="Helvetica" charset="0"/>
              </a:rPr>
              <a:t> LA. (1990). Quality-of-life changes and hearing impairment: A randomized trial. Ann Intern Med. 13(3):188-194.</a:t>
            </a:r>
            <a:endParaRPr lang="en-CA" sz="1200" dirty="0">
              <a:solidFill>
                <a:schemeClr val="tx1">
                  <a:lumMod val="50000"/>
                </a:schemeClr>
              </a:solidFill>
              <a:latin typeface="Helvetica" charset="0"/>
              <a:ea typeface="Helvetica" charset="0"/>
              <a:cs typeface="Helvetica" charset="0"/>
            </a:endParaRPr>
          </a:p>
          <a:p>
            <a:pPr>
              <a:lnSpc>
                <a:spcPts val="1200"/>
              </a:lnSpc>
              <a:spcAft>
                <a:spcPts val="800"/>
              </a:spcAft>
              <a:defRPr/>
            </a:pPr>
            <a:r>
              <a:rPr lang="en-CA" sz="1200" dirty="0">
                <a:solidFill>
                  <a:schemeClr val="tx1">
                    <a:lumMod val="50000"/>
                  </a:schemeClr>
                </a:solidFill>
                <a:latin typeface="Helvetica" charset="0"/>
                <a:ea typeface="Helvetica" charset="0"/>
                <a:cs typeface="Helvetica" charset="0"/>
              </a:rPr>
              <a:t>Peters, C.A., Potter, J.F., &amp; </a:t>
            </a:r>
            <a:r>
              <a:rPr lang="en-CA" sz="1200" dirty="0" err="1">
                <a:solidFill>
                  <a:schemeClr val="tx1">
                    <a:lumMod val="50000"/>
                  </a:schemeClr>
                </a:solidFill>
                <a:latin typeface="Helvetica" charset="0"/>
                <a:ea typeface="Helvetica" charset="0"/>
                <a:cs typeface="Helvetica" charset="0"/>
              </a:rPr>
              <a:t>Scholer</a:t>
            </a:r>
            <a:r>
              <a:rPr lang="en-CA" sz="1200" dirty="0">
                <a:solidFill>
                  <a:schemeClr val="tx1">
                    <a:lumMod val="50000"/>
                  </a:schemeClr>
                </a:solidFill>
                <a:latin typeface="Helvetica" charset="0"/>
                <a:ea typeface="Helvetica" charset="0"/>
                <a:cs typeface="Helvetica" charset="0"/>
              </a:rPr>
              <a:t>, S.G. (1988) Hearing impairment as a predictor of cognitive decline in dementia. Journal of the American Geriatric Society, 36, 981-986</a:t>
            </a:r>
            <a:endParaRPr lang="en-US" sz="1200" dirty="0">
              <a:solidFill>
                <a:schemeClr val="tx1">
                  <a:lumMod val="50000"/>
                </a:schemeClr>
              </a:solidFill>
              <a:latin typeface="Helvetica" charset="0"/>
              <a:ea typeface="Helvetica" charset="0"/>
              <a:cs typeface="Helvetica" charset="0"/>
            </a:endParaRPr>
          </a:p>
          <a:p>
            <a:pPr>
              <a:defRPr/>
            </a:pPr>
            <a:r>
              <a:rPr lang="en-US" sz="1200" dirty="0" err="1">
                <a:solidFill>
                  <a:schemeClr val="tx1">
                    <a:lumMod val="50000"/>
                  </a:schemeClr>
                </a:solidFill>
                <a:latin typeface="Helvetica" charset="0"/>
                <a:ea typeface="Helvetica" charset="0"/>
                <a:cs typeface="Helvetica" charset="0"/>
              </a:rPr>
              <a:t>Quaranta</a:t>
            </a:r>
            <a:r>
              <a:rPr lang="en-US" sz="1200" dirty="0">
                <a:solidFill>
                  <a:schemeClr val="tx1">
                    <a:lumMod val="50000"/>
                  </a:schemeClr>
                </a:solidFill>
                <a:latin typeface="Helvetica" charset="0"/>
                <a:ea typeface="Helvetica" charset="0"/>
                <a:cs typeface="Helvetica" charset="0"/>
              </a:rPr>
              <a:t>, N., et al. (2014) The prevalence of peripheral and central </a:t>
            </a:r>
            <a:r>
              <a:rPr lang="en-US" sz="1200" dirty="0" err="1">
                <a:solidFill>
                  <a:schemeClr val="tx1">
                    <a:lumMod val="50000"/>
                  </a:schemeClr>
                </a:solidFill>
                <a:latin typeface="Helvetica" charset="0"/>
                <a:ea typeface="Helvetica" charset="0"/>
                <a:cs typeface="Helvetica" charset="0"/>
              </a:rPr>
              <a:t>hearingimpairment</a:t>
            </a:r>
            <a:r>
              <a:rPr lang="en-US" sz="1200" dirty="0">
                <a:solidFill>
                  <a:schemeClr val="tx1">
                    <a:lumMod val="50000"/>
                  </a:schemeClr>
                </a:solidFill>
                <a:latin typeface="Helvetica" charset="0"/>
                <a:ea typeface="Helvetica" charset="0"/>
                <a:cs typeface="Helvetica" charset="0"/>
              </a:rPr>
              <a:t> and its relation to cognition in older adults.  Audiology &amp; Neuro Otology, 19(1): p. 10-4.</a:t>
            </a:r>
            <a:endParaRPr lang="en-CA" sz="1200" dirty="0">
              <a:solidFill>
                <a:schemeClr val="tx1">
                  <a:lumMod val="50000"/>
                </a:schemeClr>
              </a:solidFill>
              <a:latin typeface="Helvetica" charset="0"/>
              <a:ea typeface="Helvetica" charset="0"/>
              <a:cs typeface="Helvetica" charset="0"/>
            </a:endParaRPr>
          </a:p>
          <a:p>
            <a:pPr>
              <a:defRPr/>
            </a:pPr>
            <a:r>
              <a:rPr lang="en-US" sz="1200" dirty="0">
                <a:solidFill>
                  <a:schemeClr val="tx1">
                    <a:lumMod val="50000"/>
                  </a:schemeClr>
                </a:solidFill>
                <a:latin typeface="Helvetica" charset="0"/>
                <a:ea typeface="Helvetica" charset="0"/>
                <a:cs typeface="Helvetica" charset="0"/>
              </a:rPr>
              <a:t>Schneider J, </a:t>
            </a:r>
            <a:r>
              <a:rPr lang="en-US" sz="1200" dirty="0" err="1">
                <a:solidFill>
                  <a:schemeClr val="tx1">
                    <a:lumMod val="50000"/>
                  </a:schemeClr>
                </a:solidFill>
                <a:latin typeface="Helvetica" charset="0"/>
                <a:ea typeface="Helvetica" charset="0"/>
                <a:cs typeface="Helvetica" charset="0"/>
              </a:rPr>
              <a:t>Gopinath</a:t>
            </a:r>
            <a:r>
              <a:rPr lang="en-US" sz="1200" dirty="0">
                <a:solidFill>
                  <a:schemeClr val="tx1">
                    <a:lumMod val="50000"/>
                  </a:schemeClr>
                </a:solidFill>
                <a:latin typeface="Helvetica" charset="0"/>
                <a:ea typeface="Helvetica" charset="0"/>
                <a:cs typeface="Helvetica" charset="0"/>
              </a:rPr>
              <a:t> B, </a:t>
            </a:r>
            <a:r>
              <a:rPr lang="en-US" sz="1200" dirty="0" err="1">
                <a:solidFill>
                  <a:schemeClr val="tx1">
                    <a:lumMod val="50000"/>
                  </a:schemeClr>
                </a:solidFill>
                <a:latin typeface="Helvetica" charset="0"/>
                <a:ea typeface="Helvetica" charset="0"/>
                <a:cs typeface="Helvetica" charset="0"/>
              </a:rPr>
              <a:t>Karpa</a:t>
            </a:r>
            <a:r>
              <a:rPr lang="en-US" sz="1200" dirty="0">
                <a:solidFill>
                  <a:schemeClr val="tx1">
                    <a:lumMod val="50000"/>
                  </a:schemeClr>
                </a:solidFill>
                <a:latin typeface="Helvetica" charset="0"/>
                <a:ea typeface="Helvetica" charset="0"/>
                <a:cs typeface="Helvetica" charset="0"/>
              </a:rPr>
              <a:t> MJ, McMahon CM, </a:t>
            </a:r>
            <a:r>
              <a:rPr lang="en-US" sz="1200" dirty="0" err="1">
                <a:solidFill>
                  <a:schemeClr val="tx1">
                    <a:lumMod val="50000"/>
                  </a:schemeClr>
                </a:solidFill>
                <a:latin typeface="Helvetica" charset="0"/>
                <a:ea typeface="Helvetica" charset="0"/>
                <a:cs typeface="Helvetica" charset="0"/>
              </a:rPr>
              <a:t>Rochtchina</a:t>
            </a:r>
            <a:r>
              <a:rPr lang="en-US" sz="1200" dirty="0">
                <a:solidFill>
                  <a:schemeClr val="tx1">
                    <a:lumMod val="50000"/>
                  </a:schemeClr>
                </a:solidFill>
                <a:latin typeface="Helvetica" charset="0"/>
                <a:ea typeface="Helvetica" charset="0"/>
                <a:cs typeface="Helvetica" charset="0"/>
              </a:rPr>
              <a:t> E, </a:t>
            </a:r>
            <a:r>
              <a:rPr lang="en-US" sz="1200" dirty="0" err="1">
                <a:solidFill>
                  <a:schemeClr val="tx1">
                    <a:lumMod val="50000"/>
                  </a:schemeClr>
                </a:solidFill>
                <a:latin typeface="Helvetica" charset="0"/>
                <a:ea typeface="Helvetica" charset="0"/>
                <a:cs typeface="Helvetica" charset="0"/>
              </a:rPr>
              <a:t>Leeder</a:t>
            </a:r>
            <a:r>
              <a:rPr lang="en-US" sz="1200" dirty="0">
                <a:solidFill>
                  <a:schemeClr val="tx1">
                    <a:lumMod val="50000"/>
                  </a:schemeClr>
                </a:solidFill>
                <a:latin typeface="Helvetica" charset="0"/>
                <a:ea typeface="Helvetica" charset="0"/>
                <a:cs typeface="Helvetica" charset="0"/>
              </a:rPr>
              <a:t> SR, Mitchell P (2010). Hearing loss impacts on the use of community and informal supports.  Age Ageing. 2010 Jul;39(4):458-64. </a:t>
            </a:r>
            <a:endParaRPr lang="en-CA" sz="1200" dirty="0">
              <a:solidFill>
                <a:schemeClr val="tx1">
                  <a:lumMod val="50000"/>
                </a:schemeClr>
              </a:solidFill>
              <a:latin typeface="Helvetica" charset="0"/>
              <a:ea typeface="Helvetica" charset="0"/>
              <a:cs typeface="Helvetica" charset="0"/>
            </a:endParaRPr>
          </a:p>
          <a:p>
            <a:pPr>
              <a:defRPr/>
            </a:pPr>
            <a:r>
              <a:rPr lang="en-CA" sz="1200" dirty="0" err="1">
                <a:solidFill>
                  <a:schemeClr val="tx1">
                    <a:lumMod val="50000"/>
                  </a:schemeClr>
                </a:solidFill>
                <a:latin typeface="Helvetica" charset="0"/>
                <a:ea typeface="Helvetica" charset="0"/>
                <a:cs typeface="Helvetica" charset="0"/>
              </a:rPr>
              <a:t>Sindhusake</a:t>
            </a:r>
            <a:r>
              <a:rPr lang="en-CA" sz="1200" dirty="0">
                <a:solidFill>
                  <a:schemeClr val="tx1">
                    <a:lumMod val="50000"/>
                  </a:schemeClr>
                </a:solidFill>
                <a:latin typeface="Helvetica" charset="0"/>
                <a:ea typeface="Helvetica" charset="0"/>
                <a:cs typeface="Helvetica" charset="0"/>
              </a:rPr>
              <a:t> D, Mitchell P, Smith W, Golding M, Newall P, Hartley D. (2001).  Validation of self-reported hearing loss.  The Blue Mountains Study.  </a:t>
            </a:r>
            <a:r>
              <a:rPr lang="en-CA" sz="1200" dirty="0" err="1">
                <a:solidFill>
                  <a:schemeClr val="tx1">
                    <a:lumMod val="50000"/>
                  </a:schemeClr>
                </a:solidFill>
                <a:latin typeface="Helvetica" charset="0"/>
                <a:ea typeface="Helvetica" charset="0"/>
                <a:cs typeface="Helvetica" charset="0"/>
              </a:rPr>
              <a:t>Int</a:t>
            </a:r>
            <a:r>
              <a:rPr lang="en-CA" sz="1200" dirty="0">
                <a:solidFill>
                  <a:schemeClr val="tx1">
                    <a:lumMod val="50000"/>
                  </a:schemeClr>
                </a:solidFill>
                <a:latin typeface="Helvetica" charset="0"/>
                <a:ea typeface="Helvetica" charset="0"/>
                <a:cs typeface="Helvetica" charset="0"/>
              </a:rPr>
              <a:t> J </a:t>
            </a:r>
            <a:r>
              <a:rPr lang="en-CA" sz="1200" dirty="0" err="1">
                <a:solidFill>
                  <a:schemeClr val="tx1">
                    <a:lumMod val="50000"/>
                  </a:schemeClr>
                </a:solidFill>
                <a:latin typeface="Helvetica" charset="0"/>
                <a:ea typeface="Helvetica" charset="0"/>
                <a:cs typeface="Helvetica" charset="0"/>
              </a:rPr>
              <a:t>Epidemiol</a:t>
            </a:r>
            <a:r>
              <a:rPr lang="en-CA" sz="1200" dirty="0">
                <a:solidFill>
                  <a:schemeClr val="tx1">
                    <a:lumMod val="50000"/>
                  </a:schemeClr>
                </a:solidFill>
                <a:latin typeface="Helvetica" charset="0"/>
                <a:ea typeface="Helvetica" charset="0"/>
                <a:cs typeface="Helvetica" charset="0"/>
              </a:rPr>
              <a:t> 30 (6) 1371-8.</a:t>
            </a:r>
          </a:p>
          <a:p>
            <a:pPr>
              <a:defRPr/>
            </a:pPr>
            <a:r>
              <a:rPr lang="en-CA" sz="1200" dirty="0">
                <a:solidFill>
                  <a:schemeClr val="tx1">
                    <a:lumMod val="50000"/>
                  </a:schemeClr>
                </a:solidFill>
                <a:latin typeface="Helvetica" charset="0"/>
                <a:ea typeface="Helvetica" charset="0"/>
                <a:cs typeface="Helvetica" charset="0"/>
              </a:rPr>
              <a:t>Wahl, H.-W., &amp; </a:t>
            </a:r>
            <a:r>
              <a:rPr lang="en-CA" sz="1200" dirty="0" err="1">
                <a:solidFill>
                  <a:schemeClr val="tx1">
                    <a:lumMod val="50000"/>
                  </a:schemeClr>
                </a:solidFill>
                <a:latin typeface="Helvetica" charset="0"/>
                <a:ea typeface="Helvetica" charset="0"/>
                <a:cs typeface="Helvetica" charset="0"/>
              </a:rPr>
              <a:t>Heyl</a:t>
            </a:r>
            <a:r>
              <a:rPr lang="en-CA" sz="1200" dirty="0">
                <a:solidFill>
                  <a:schemeClr val="tx1">
                    <a:lumMod val="50000"/>
                  </a:schemeClr>
                </a:solidFill>
                <a:latin typeface="Helvetica" charset="0"/>
                <a:ea typeface="Helvetica" charset="0"/>
                <a:cs typeface="Helvetica" charset="0"/>
              </a:rPr>
              <a:t>, V. (2003) Connections between vision, hearing, and cognitive function in old age. Generations, 27, 39-45.</a:t>
            </a:r>
          </a:p>
          <a:p>
            <a:pPr>
              <a:defRPr/>
            </a:pPr>
            <a:r>
              <a:rPr lang="en-US" sz="1200" dirty="0">
                <a:solidFill>
                  <a:schemeClr val="tx1">
                    <a:lumMod val="50000"/>
                  </a:schemeClr>
                </a:solidFill>
                <a:latin typeface="Helvetica" charset="0"/>
                <a:ea typeface="Helvetica" charset="0"/>
                <a:cs typeface="Helvetica" charset="0"/>
              </a:rPr>
              <a:t>Weinstein B. (2011). Screening for </a:t>
            </a:r>
            <a:r>
              <a:rPr lang="en-US" sz="1200" dirty="0" err="1">
                <a:solidFill>
                  <a:schemeClr val="tx1">
                    <a:lumMod val="50000"/>
                  </a:schemeClr>
                </a:solidFill>
                <a:latin typeface="Helvetica" charset="0"/>
                <a:ea typeface="Helvetica" charset="0"/>
                <a:cs typeface="Helvetica" charset="0"/>
              </a:rPr>
              <a:t>otological</a:t>
            </a:r>
            <a:r>
              <a:rPr lang="en-US" sz="1200" dirty="0">
                <a:solidFill>
                  <a:schemeClr val="tx1">
                    <a:lumMod val="50000"/>
                  </a:schemeClr>
                </a:solidFill>
                <a:latin typeface="Helvetica" charset="0"/>
                <a:ea typeface="Helvetica" charset="0"/>
                <a:cs typeface="Helvetica" charset="0"/>
              </a:rPr>
              <a:t> functional impairments in the elderly: Whose job is it anyways? Audiology Research. 1(12): 42-48.</a:t>
            </a:r>
            <a:endParaRPr lang="en-CA" sz="1200" dirty="0">
              <a:solidFill>
                <a:schemeClr val="tx1">
                  <a:lumMod val="50000"/>
                </a:schemeClr>
              </a:solidFill>
              <a:latin typeface="Helvetica" charset="0"/>
              <a:ea typeface="Helvetica" charset="0"/>
              <a:cs typeface="Helvetica" charset="0"/>
            </a:endParaRPr>
          </a:p>
          <a:p>
            <a:pPr>
              <a:defRPr/>
            </a:pPr>
            <a:r>
              <a:rPr lang="en-CA" sz="1200" dirty="0">
                <a:solidFill>
                  <a:schemeClr val="tx1">
                    <a:lumMod val="50000"/>
                  </a:schemeClr>
                </a:solidFill>
                <a:latin typeface="Helvetica" charset="0"/>
                <a:ea typeface="Helvetica" charset="0"/>
                <a:cs typeface="Helvetica" charset="0"/>
              </a:rPr>
              <a:t>Weinstein, B., &amp; </a:t>
            </a:r>
            <a:r>
              <a:rPr lang="en-CA" sz="1200" dirty="0" err="1">
                <a:solidFill>
                  <a:schemeClr val="tx1">
                    <a:lumMod val="50000"/>
                  </a:schemeClr>
                </a:solidFill>
                <a:latin typeface="Helvetica" charset="0"/>
                <a:ea typeface="Helvetica" charset="0"/>
                <a:cs typeface="Helvetica" charset="0"/>
              </a:rPr>
              <a:t>Amsel</a:t>
            </a:r>
            <a:r>
              <a:rPr lang="en-CA" sz="1200" dirty="0">
                <a:solidFill>
                  <a:schemeClr val="tx1">
                    <a:lumMod val="50000"/>
                  </a:schemeClr>
                </a:solidFill>
                <a:latin typeface="Helvetica" charset="0"/>
                <a:ea typeface="Helvetica" charset="0"/>
                <a:cs typeface="Helvetica" charset="0"/>
              </a:rPr>
              <a:t>, L. (1986) Hearing loss and senile dementia in the institutionalized elderly. Clinical Gerontologist, 4, 3-15</a:t>
            </a:r>
          </a:p>
          <a:p>
            <a:pPr>
              <a:defRPr/>
            </a:pPr>
            <a:endParaRPr lang="en-CA" sz="1200" dirty="0">
              <a:solidFill>
                <a:schemeClr val="tx1">
                  <a:lumMod val="50000"/>
                </a:schemeClr>
              </a:solidFill>
              <a:latin typeface="Helvetica" charset="0"/>
              <a:ea typeface="Helvetica" charset="0"/>
              <a:cs typeface="Helvetica" charset="0"/>
            </a:endParaRPr>
          </a:p>
          <a:p>
            <a:pPr>
              <a:defRPr/>
            </a:pPr>
            <a:endParaRPr lang="en-US" sz="1200" dirty="0">
              <a:solidFill>
                <a:schemeClr val="tx1">
                  <a:lumMod val="50000"/>
                </a:schemeClr>
              </a:solidFill>
              <a:latin typeface="Helvetica" charset="0"/>
              <a:ea typeface="Helvetica" charset="0"/>
              <a:cs typeface="Helvetica" charset="0"/>
            </a:endParaRPr>
          </a:p>
          <a:p>
            <a:pPr>
              <a:defRPr/>
            </a:pPr>
            <a:endParaRPr lang="en-CA" sz="1200" dirty="0">
              <a:solidFill>
                <a:schemeClr val="tx1">
                  <a:lumMod val="50000"/>
                </a:schemeClr>
              </a:solidFill>
              <a:latin typeface="Helvetica" charset="0"/>
              <a:ea typeface="Helvetica" charset="0"/>
              <a:cs typeface="Helvetica" charset="0"/>
            </a:endParaRPr>
          </a:p>
        </p:txBody>
      </p:sp>
      <p:sp>
        <p:nvSpPr>
          <p:cNvPr id="94210" name="TextBox 4"/>
          <p:cNvSpPr txBox="1">
            <a:spLocks noChangeArrowheads="1"/>
          </p:cNvSpPr>
          <p:nvPr/>
        </p:nvSpPr>
        <p:spPr bwMode="auto">
          <a:xfrm>
            <a:off x="2654301" y="342901"/>
            <a:ext cx="4473575" cy="523875"/>
          </a:xfrm>
          <a:prstGeom prst="rect">
            <a:avLst/>
          </a:prstGeom>
          <a:noFill/>
          <a:ln w="9525">
            <a:noFill/>
            <a:miter lim="800000"/>
            <a:headEnd/>
            <a:tailEnd/>
          </a:ln>
        </p:spPr>
        <p:txBody>
          <a:bodyPr>
            <a:spAutoFit/>
          </a:bodyPr>
          <a:lstStyle/>
          <a:p>
            <a:r>
              <a:rPr lang="en-US" sz="2800" b="1">
                <a:solidFill>
                  <a:srgbClr val="AF292E"/>
                </a:solidFill>
                <a:latin typeface="Helvetica" pitchFamily="34" charset="0"/>
                <a:cs typeface="Helvetica" pitchFamily="34" charset="0"/>
              </a:rPr>
              <a:t>REFERENCES</a:t>
            </a:r>
          </a:p>
        </p:txBody>
      </p:sp>
    </p:spTree>
    <p:extLst>
      <p:ext uri="{BB962C8B-B14F-4D97-AF65-F5344CB8AC3E}">
        <p14:creationId xmlns:p14="http://schemas.microsoft.com/office/powerpoint/2010/main" val="35355888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1284</Words>
  <Application>Microsoft Office PowerPoint</Application>
  <PresentationFormat>Widescreen</PresentationFormat>
  <Paragraphs>38</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Helvetica</vt:lpstr>
      <vt:lpstr>Office Theme</vt:lpstr>
      <vt:lpstr>PowerPoint Presentation</vt:lpstr>
      <vt:lpstr>PowerPoint Presentation</vt:lpstr>
      <vt:lpstr>PowerPoint Presentation</vt:lpstr>
      <vt:lpstr>PowerPoint Presentation</vt:lpstr>
    </vt:vector>
  </TitlesOfParts>
  <Company>Baycrest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Mathew, Kuruvilla (3128)</dc:creator>
  <cp:lastModifiedBy>Mathew, Kuruvilla (3128)</cp:lastModifiedBy>
  <cp:revision>1</cp:revision>
  <dcterms:created xsi:type="dcterms:W3CDTF">2022-05-24T14:27:34Z</dcterms:created>
  <dcterms:modified xsi:type="dcterms:W3CDTF">2022-05-24T14:27:49Z</dcterms:modified>
</cp:coreProperties>
</file>